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D3A688A-9ADF-4145-ABDA-FD435BEF05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44E09C4-31F5-4720-9A40-E4E301D653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2FD64C3-E4BE-4314-A5ED-2973E851268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F82785F-EAF2-409A-A814-F26CBE605A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90E91EC7-C1F8-4A99-ABD7-56981B8434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9C669F8D-A8F6-4FA0-A3CA-8B8FEA7A5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0F9F85D-E386-4077-A486-945ECF5B5CF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5F2EC5-F746-47A4-979C-FCACD29F1E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FD9F6A-0474-4426-8A13-399CB0D49555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5F7110E-7F86-4C08-B1F9-9EFB190795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6DD25F5-C22A-47DD-8835-146E3D7AC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http://commons.wikimedia.org/wiki/File:The_Globe_Theatre.jpg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7619785-526C-4A84-AC69-E00B372DE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C73372-2122-4CC4-9E6D-0272A96EBAE0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76E1C56-6542-4D90-B5DA-9786F3B68B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F5C309B-9816-4227-97F0-E9EDAD1DE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https://pixabay.com/sk/photos/shakespeare-divadlo-svete-lond%C3%BDn-3863539/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C551270-D0CB-4698-B598-C5F6262C7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9C0295-B925-4603-BF65-3B7831703EA6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9E92082-8F0F-424C-8778-DFE4B28897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51EADE4-D9EF-456D-8D4E-FAF42A31A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http://www.shakespearova.cz/galerie/category/8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84A481A-3E5C-47D9-8F2E-692DF57FCC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D1FC5B8-29BC-4635-89CA-736CFC5E6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A6C7B02-AA13-4D59-BC50-48753CA1616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58FD4C56-3A9D-4BCC-84CE-F6A275176C8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1DFB3B9E-6A72-4118-B1E6-BF39174A76A7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D0D80672-06AB-4226-B725-B58676D0A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703C79B7-E8CB-4C66-9AE4-63C705AD60C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92BBEA1C-09B0-4D8F-8C6A-5D255F157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E111E5C4-B86B-4FB6-A23D-A53D12BB5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56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F9A8C54F-A05F-442E-9A57-E0B5685AE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D4E20FB-03EB-4E6C-9CA1-7496AE3FF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6DD341B-89DC-4A34-AC13-564635F2C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1E053-753E-44C4-A21C-C5F1933ACB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30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DA71FE6-9671-4747-AAE7-5C6878795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731736A-F0D3-47DA-B214-8ACDE9676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6C59256-D9FA-4941-8EE2-D204C0812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76C88-1392-4E3A-9A93-FF9DE3CF9E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426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CF479CF-B1A3-4ECC-A22A-E3729A803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CE63921-FE79-4916-91A2-946BFB0960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0F4AC3-FE68-454D-86E1-51933CDD3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92BB5-74CD-4882-AC98-D828104A5D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516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CD3CFC8-2ECE-48C7-9790-C60D6B77C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4D2E2E7-268B-4B8F-B41D-507E33C931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435D3B6-05A3-42D3-9235-0D76CFF9C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E56DA-00D8-408F-BE69-347CA0F259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978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D953E99-3660-4494-9B65-3E35EE90C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4644DE6-BB83-4C02-856C-6A3016D9A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2A0CA36-F257-4949-A83A-F58B913E8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D9CE2-BD8B-418D-A467-4BC666EF17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304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55D25EC-97C9-4693-BC7F-F06F1406E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74D7D66-08A2-4415-A659-4346F7F78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B0CA388-B2CF-4F11-A4DA-603E0037BC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DD42D-D52C-427C-8845-94AFB71E7B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255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CD059A0-0D39-48E3-9EF3-60A2D783E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A732582-90BF-4931-B79A-E50AAC704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25D70ED-42AC-4F1D-9126-739D7C165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0ECE2-514E-4C67-A3BE-72334694F2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143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21B5689-9A61-4100-8725-4F2C322CE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29B4E16-6890-4F85-AAA3-F6DF0C577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912C715-A905-4986-8473-68DAF3B69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6A916-19A6-49BD-A988-7D025A38F7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914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3FC19A4-DE9B-433C-BF2C-FF2F5573C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B4E7B15-9525-4B8B-954B-ED6B08A275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81DFE33-5FA4-40D6-9365-7B7DFEF6A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0D1BE-8F3B-4008-92F4-1B3C034918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719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8C2690E-01DB-4879-8B4F-9B3087C87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456F9FA-B0B7-47FD-96A7-FB9012F2A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BBCF09C-D5C5-4D21-BE60-416F32371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8F188-B9A0-4AA5-A597-5340641B8E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424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90C1261-D527-4C73-9816-0A07AD58D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8BA4E30-56ED-4DE8-B0B3-6B5E6B459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33C1CA3-C58D-493D-9D13-B4BFF8432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2C14B-ABF5-4B45-AF41-8056697FFB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606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42771A8-ABB4-4B06-942F-12D5273DA9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EC908227-9582-474F-B2EF-7C69AF1E4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BE912B3C-57EB-4EBB-9E0D-2FD9AB108E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AD41EE0B-76E2-4D39-9184-01F7A59C4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F81FCEBC-7F09-4691-A2B2-55ED195AD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A9BA2019-76A4-4075-AC64-BE5679A63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8B4ED276-B26E-4963-AE06-474F8B88B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3668E8B1-A3CB-4208-8105-462E00088A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3D54A082-2A42-4FFC-9142-5029CBD336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CFF53189-9107-4888-A7EB-65CEA18B7C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5709A10-AFE7-4926-886B-9D81D0775F8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30CFCC10-A077-4570-92F6-F7DA2432C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k/photos/shakespeare-divadlo-svete-lond%C3%BDn-3863539/" TargetMode="External"/><Relationship Id="rId2" Type="http://schemas.openxmlformats.org/officeDocument/2006/relationships/hyperlink" Target="http://commons.wikimedia.org/wiki/File:The_Globe_Theatr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akespearova.cz/galerie/category/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s.wikipedia.org/wiki/Soubor:Hw-shakespeare.pn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2/The_Globe_Theatr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>
            <a:extLst>
              <a:ext uri="{FF2B5EF4-FFF2-40B4-BE49-F238E27FC236}">
                <a16:creationId xmlns:a16="http://schemas.microsoft.com/office/drawing/2014/main" id="{214CC994-3589-4480-8FA7-92BF46A8A32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7088" y="1989138"/>
            <a:ext cx="7921625" cy="4608512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cs-CZ" altLang="cs-CZ" sz="130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cs typeface="Arial" panose="020B0604020202020204" pitchFamily="34" charset="0"/>
              </a:rPr>
              <a:t>Název školy:</a:t>
            </a:r>
            <a:r>
              <a:rPr lang="cs-CZ" altLang="cs-CZ" sz="1600">
                <a:cs typeface="Arial" panose="020B0604020202020204" pitchFamily="34" charset="0"/>
              </a:rPr>
              <a:t> Střední průmyslová škola, Ostrava - Vítkovice, příspěvková organizace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cs typeface="Arial" panose="020B0604020202020204" pitchFamily="34" charset="0"/>
              </a:rPr>
              <a:t>Autor:</a:t>
            </a:r>
            <a:r>
              <a:rPr lang="cs-CZ" altLang="cs-CZ" sz="1600">
                <a:cs typeface="Arial" panose="020B0604020202020204" pitchFamily="34" charset="0"/>
              </a:rPr>
              <a:t> 		Mgr. Vanda Malurová</a:t>
            </a: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cs typeface="Arial" panose="020B0604020202020204" pitchFamily="34" charset="0"/>
              </a:rPr>
              <a:t>Datum:</a:t>
            </a:r>
            <a:r>
              <a:rPr lang="cs-CZ" altLang="cs-CZ" sz="1600">
                <a:cs typeface="Arial" panose="020B0604020202020204" pitchFamily="34" charset="0"/>
              </a:rPr>
              <a:t> 		11. května 2012</a:t>
            </a: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cs typeface="Arial" panose="020B0604020202020204" pitchFamily="34" charset="0"/>
              </a:rPr>
              <a:t>Název:</a:t>
            </a:r>
            <a:r>
              <a:rPr lang="cs-CZ" altLang="cs-CZ" sz="1600">
                <a:cs typeface="Arial" panose="020B0604020202020204" pitchFamily="34" charset="0"/>
              </a:rPr>
              <a:t> 		VY_32_INOVACE_4.1.6</a:t>
            </a: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cs typeface="Arial" panose="020B0604020202020204" pitchFamily="34" charset="0"/>
              </a:rPr>
              <a:t>Číslo projektu:</a:t>
            </a:r>
            <a:r>
              <a:rPr lang="cs-CZ" altLang="cs-CZ" sz="1600">
                <a:cs typeface="Arial" panose="020B0604020202020204" pitchFamily="34" charset="0"/>
              </a:rPr>
              <a:t> 	CZ.1.07/1.5.00/34.0125</a:t>
            </a: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cs typeface="Arial" panose="020B0604020202020204" pitchFamily="34" charset="0"/>
              </a:rPr>
              <a:t>Téma:</a:t>
            </a:r>
            <a:r>
              <a:rPr lang="cs-CZ" altLang="cs-CZ" sz="1600">
                <a:cs typeface="Arial" panose="020B0604020202020204" pitchFamily="34" charset="0"/>
              </a:rPr>
              <a:t>  		W. Shakespeare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1600" b="1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600" b="1">
                <a:cs typeface="Arial" panose="020B0604020202020204" pitchFamily="34" charset="0"/>
              </a:rPr>
              <a:t>Anotace: </a:t>
            </a:r>
            <a:r>
              <a:rPr lang="cs-CZ" altLang="cs-CZ" sz="1600">
                <a:cs typeface="Arial" panose="020B0604020202020204" pitchFamily="34" charset="0"/>
              </a:rPr>
              <a:t>Prezentace byla vytvořena pro vyučujícího jako vizualizace výkladu o W. Shakespearovi. Obsahuje text i obrázky, její části mohou sloužit jako zápis do sešitu.</a:t>
            </a:r>
            <a:endParaRPr lang="cs-CZ" altLang="cs-CZ" sz="1600">
              <a:solidFill>
                <a:srgbClr val="898989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1600">
              <a:solidFill>
                <a:srgbClr val="898989"/>
              </a:solidFill>
            </a:endParaRPr>
          </a:p>
        </p:txBody>
      </p:sp>
      <p:pic>
        <p:nvPicPr>
          <p:cNvPr id="4099" name="obrázek 1">
            <a:extLst>
              <a:ext uri="{FF2B5EF4-FFF2-40B4-BE49-F238E27FC236}">
                <a16:creationId xmlns:a16="http://schemas.microsoft.com/office/drawing/2014/main" id="{96361786-20D9-48C5-BEC6-4C93C709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7077075" cy="172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FED33BC-9B4A-4D06-8D09-910D72786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Verdana" panose="020B0604030504040204" pitchFamily="34" charset="0"/>
              </a:rPr>
              <a:t>Stále oblíbený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6F45234-0EED-4873-8FEA-09AC6C3A4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Shakespearovo dílo působí na diváky navzdory času.</a:t>
            </a:r>
          </a:p>
          <a:p>
            <a:pPr eaLnBrk="1" hangingPunct="1"/>
            <a:r>
              <a:rPr lang="cs-CZ" altLang="cs-CZ"/>
              <a:t>Je to díky tzv. věčným tématům, která čerpal z kronik, antické historie, novel a básní i z ULS.</a:t>
            </a:r>
          </a:p>
          <a:p>
            <a:pPr eaLnBrk="1" hangingPunct="1"/>
            <a:r>
              <a:rPr lang="cs-CZ" altLang="cs-CZ"/>
              <a:t>Jeho postavy jsou rozporuplné, jsou to tvůrci svých osudů, plni vášní i humoru.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47773D4-58E6-4705-B121-9998BC14C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Překladatelé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445D0BC-CB96-48F3-9387-844374DE8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Jako první přeložil Shakespearova dramata do češtiny Josef Václav Sládek</a:t>
            </a:r>
          </a:p>
          <a:p>
            <a:pPr eaLnBrk="1" hangingPunct="1"/>
            <a:r>
              <a:rPr lang="cs-CZ" altLang="cs-CZ"/>
              <a:t>E. A. Saudek</a:t>
            </a:r>
          </a:p>
          <a:p>
            <a:pPr eaLnBrk="1" hangingPunct="1"/>
            <a:r>
              <a:rPr lang="cs-CZ" altLang="cs-CZ"/>
              <a:t>Jiří Josek</a:t>
            </a:r>
          </a:p>
          <a:p>
            <a:pPr eaLnBrk="1" hangingPunct="1"/>
            <a:r>
              <a:rPr lang="cs-CZ" altLang="cs-CZ"/>
              <a:t>Martin Hilský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C892A98-9441-4465-B747-3E1563937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>
                <a:latin typeface="Arial" panose="020B0604020202020204" pitchFamily="34" charset="0"/>
              </a:rPr>
              <a:t>Letní shakespearovské slavnosti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6E21B1D-1A9B-4A1C-85E5-E9FF506982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205163" cy="4530725"/>
          </a:xfrm>
        </p:spPr>
        <p:txBody>
          <a:bodyPr/>
          <a:lstStyle/>
          <a:p>
            <a:pPr eaLnBrk="1" hangingPunct="1"/>
            <a:r>
              <a:rPr lang="cs-CZ" altLang="cs-CZ" sz="2400"/>
              <a:t>Festival Shakespearových her</a:t>
            </a:r>
          </a:p>
          <a:p>
            <a:pPr eaLnBrk="1" hangingPunct="1"/>
            <a:r>
              <a:rPr lang="cs-CZ" altLang="cs-CZ" sz="2400"/>
              <a:t>červen – září</a:t>
            </a:r>
          </a:p>
          <a:p>
            <a:pPr eaLnBrk="1" hangingPunct="1"/>
            <a:r>
              <a:rPr lang="cs-CZ" altLang="cs-CZ" sz="2400"/>
              <a:t>Praha</a:t>
            </a:r>
          </a:p>
          <a:p>
            <a:pPr eaLnBrk="1" hangingPunct="1"/>
            <a:r>
              <a:rPr lang="cs-CZ" altLang="cs-CZ" sz="2400"/>
              <a:t>Brno</a:t>
            </a:r>
          </a:p>
          <a:p>
            <a:pPr eaLnBrk="1" hangingPunct="1"/>
            <a:r>
              <a:rPr lang="cs-CZ" altLang="cs-CZ" sz="2400"/>
              <a:t>Ostrava</a:t>
            </a:r>
          </a:p>
          <a:p>
            <a:pPr eaLnBrk="1" hangingPunct="1"/>
            <a:r>
              <a:rPr lang="cs-CZ" altLang="cs-CZ" sz="2400"/>
              <a:t>Bratislava</a:t>
            </a: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E594C429-C0EB-4C19-BE48-B3C0907040D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3886200" cy="4530725"/>
          </a:xfrm>
        </p:spPr>
        <p:txBody>
          <a:bodyPr/>
          <a:lstStyle/>
          <a:p>
            <a:pPr eaLnBrk="1" hangingPunct="1"/>
            <a:r>
              <a:rPr lang="cs-CZ" altLang="cs-CZ" sz="1800"/>
              <a:t>Romeo a Julie ve Vítkovicích</a:t>
            </a:r>
          </a:p>
        </p:txBody>
      </p:sp>
      <p:pic>
        <p:nvPicPr>
          <p:cNvPr id="17413" name="Picture 5" descr="phoca_thumb_l_rj_4b">
            <a:extLst>
              <a:ext uri="{FF2B5EF4-FFF2-40B4-BE49-F238E27FC236}">
                <a16:creationId xmlns:a16="http://schemas.microsoft.com/office/drawing/2014/main" id="{5DC0BE2A-8484-49E3-AE0E-A6E41FED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20938"/>
            <a:ext cx="54737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B443E72-907F-4C62-B408-59BAA88AF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Děkuji za pozornost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0FA73E1-87FF-4665-B5F0-FCE83660C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Vytvořila: Mgr. Vanda Malurová</a:t>
            </a:r>
          </a:p>
          <a:p>
            <a:pPr eaLnBrk="1" hangingPunct="1"/>
            <a:r>
              <a:rPr lang="cs-CZ" altLang="cs-CZ" sz="2000"/>
              <a:t>11. května 2012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 b="1"/>
              <a:t>Zdroje:</a:t>
            </a:r>
          </a:p>
          <a:p>
            <a:pPr eaLnBrk="1" hangingPunct="1"/>
            <a:r>
              <a:rPr lang="cs-CZ" altLang="cs-CZ" sz="2000"/>
              <a:t>HÁNOVÁ, E. a kol.: Odmaturuj z literatury. Didaktis, Brno, 2002. 2. vyd. ISBN 80-8685-37-5</a:t>
            </a:r>
          </a:p>
          <a:p>
            <a:pPr eaLnBrk="1" hangingPunct="1"/>
            <a:r>
              <a:rPr lang="cs-CZ" altLang="cs-CZ" sz="2000">
                <a:hlinkClick r:id="rId2"/>
              </a:rPr>
              <a:t>http://commons.wikimedia.org/wiki/File:The_Globe_Theatre.jpg</a:t>
            </a:r>
            <a:r>
              <a:rPr lang="cs-CZ" altLang="cs-CZ" sz="2000"/>
              <a:t> Tracy Duccase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[cit. 12-05-11]</a:t>
            </a:r>
            <a:endParaRPr lang="cs-CZ" altLang="cs-CZ" sz="2000"/>
          </a:p>
          <a:p>
            <a:pPr eaLnBrk="1" hangingPunct="1"/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https://pixabay.com/sk/photos/shakespeare-divadlo-svete-lond%C3%BDn-3863539/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[cit. 12-05-11]</a:t>
            </a:r>
            <a:endParaRPr lang="cs-CZ" altLang="cs-CZ" sz="2000"/>
          </a:p>
          <a:p>
            <a:pPr eaLnBrk="1" hangingPunct="1"/>
            <a:r>
              <a:rPr lang="cs-CZ" altLang="cs-CZ" sz="2000">
                <a:hlinkClick r:id="rId4"/>
              </a:rPr>
              <a:t>http://www.shakespearova.cz/galerie/category/8</a:t>
            </a:r>
            <a:r>
              <a:rPr lang="cs-CZ" altLang="cs-CZ" sz="2000"/>
              <a:t> </a:t>
            </a:r>
            <a:r>
              <a:rPr lang="cs-CZ" alt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[cit. 12-05-11]</a:t>
            </a:r>
            <a:endParaRPr lang="cs-CZ" altLang="cs-CZ" sz="2000"/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D8E06F8-C47D-484A-B89C-D6C6834C52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William Shakespeare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F4A9A85-C216-494A-A5D5-787A51FFC3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1564 - 1616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D9E25BBC-706B-43D7-9C4B-0B69A9633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Životní osudy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9846B1F4-13EC-4BD7-81A0-85AC222DCA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022725" cy="4530725"/>
          </a:xfrm>
        </p:spPr>
        <p:txBody>
          <a:bodyPr/>
          <a:lstStyle/>
          <a:p>
            <a:pPr eaLnBrk="1" hangingPunct="1"/>
            <a:r>
              <a:rPr lang="cs-CZ" altLang="cs-CZ" sz="2400"/>
              <a:t>1564 se narodil ve Stratfordu nad Avonou</a:t>
            </a:r>
          </a:p>
          <a:p>
            <a:pPr eaLnBrk="1" hangingPunct="1"/>
            <a:r>
              <a:rPr lang="cs-CZ" altLang="cs-CZ" sz="2400"/>
              <a:t>studoval gymnázium</a:t>
            </a:r>
          </a:p>
          <a:p>
            <a:pPr eaLnBrk="1" hangingPunct="1"/>
            <a:r>
              <a:rPr lang="cs-CZ" altLang="cs-CZ" sz="2400"/>
              <a:t>v 18 se oženil s Annou Hathaway (26 let)</a:t>
            </a:r>
          </a:p>
          <a:p>
            <a:pPr eaLnBrk="1" hangingPunct="1"/>
            <a:r>
              <a:rPr lang="cs-CZ" altLang="cs-CZ" sz="2400"/>
              <a:t>měl 3 děti – Susanne, Judith a Hamneta</a:t>
            </a:r>
          </a:p>
          <a:p>
            <a:pPr eaLnBrk="1" hangingPunct="1"/>
            <a:r>
              <a:rPr lang="cs-CZ" altLang="cs-CZ" sz="2400"/>
              <a:t>1585 se přidal ke kočovné divadelní společnosti</a:t>
            </a: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90B928AB-81B2-4628-996D-341196C1D49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6149" name="Picture 8" descr="Hw-shakespeare.png">
            <a:hlinkClick r:id="rId2"/>
            <a:extLst>
              <a:ext uri="{FF2B5EF4-FFF2-40B4-BE49-F238E27FC236}">
                <a16:creationId xmlns:a16="http://schemas.microsoft.com/office/drawing/2014/main" id="{750897B6-B43C-4335-B159-F79CB0301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5274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A75CE6B-7270-4BF9-9E40-7C0E03C8E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Londýn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9C0B7687-BE8A-4A36-9125-0503898659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/>
            <a:r>
              <a:rPr lang="cs-CZ" altLang="cs-CZ" sz="2400"/>
              <a:t>1592 přišel do Londýna</a:t>
            </a:r>
          </a:p>
          <a:p>
            <a:pPr eaLnBrk="1" hangingPunct="1"/>
            <a:r>
              <a:rPr lang="cs-CZ" altLang="cs-CZ" sz="2400"/>
              <a:t>stal se spolumajitelem divadelní společnosti</a:t>
            </a:r>
          </a:p>
          <a:p>
            <a:pPr eaLnBrk="1" hangingPunct="1"/>
            <a:r>
              <a:rPr lang="cs-CZ" altLang="cs-CZ" sz="2400"/>
              <a:t>1599 jeho společnost hraje v nově postaveném divadle The Globe</a:t>
            </a:r>
          </a:p>
          <a:p>
            <a:pPr eaLnBrk="1" hangingPunct="1"/>
            <a:r>
              <a:rPr lang="cs-CZ" altLang="cs-CZ" sz="2400"/>
              <a:t>1613 divadlo vyhořelo</a:t>
            </a:r>
          </a:p>
          <a:p>
            <a:pPr eaLnBrk="1" hangingPunct="1"/>
            <a:r>
              <a:rPr lang="cs-CZ" altLang="cs-CZ" sz="2400"/>
              <a:t>vrací se do Stratfordu, kde 1616 zemřel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93061654-6F48-44C7-B9D7-268734F6D06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7173" name="Picture 7" descr="File:The Globe Theatre.jpg">
            <a:hlinkClick r:id="rId3"/>
            <a:extLst>
              <a:ext uri="{FF2B5EF4-FFF2-40B4-BE49-F238E27FC236}">
                <a16:creationId xmlns:a16="http://schemas.microsoft.com/office/drawing/2014/main" id="{7CC98E3D-4A4C-4BB9-AA84-FE068963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613"/>
            <a:ext cx="42862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A0791D98-16F4-48E7-8C73-F4B283D21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</a:t>
            </a:r>
            <a:r>
              <a:rPr lang="cs-CZ" altLang="cs-CZ">
                <a:latin typeface="Arial" panose="020B0604020202020204" pitchFamily="34" charset="0"/>
              </a:rPr>
              <a:t>Divadlo Globe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DFE1D45F-0537-403F-AAB1-37FF311968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/>
            <a:r>
              <a:rPr lang="cs-CZ" altLang="cs-CZ" sz="2400"/>
              <a:t>dnes stojí na břehu Temže přesná replika původního divadla díky herci a obdivovateli W. Shakespeara Samu Wanamakerovi</a:t>
            </a:r>
          </a:p>
        </p:txBody>
      </p:sp>
      <p:pic>
        <p:nvPicPr>
          <p:cNvPr id="9220" name="Obrázek 1">
            <a:extLst>
              <a:ext uri="{FF2B5EF4-FFF2-40B4-BE49-F238E27FC236}">
                <a16:creationId xmlns:a16="http://schemas.microsoft.com/office/drawing/2014/main" id="{ED88BFFB-DAC3-4CDC-BF6A-00455F173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3429000"/>
            <a:ext cx="496728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Zástupný symbol pro obsah 2">
            <a:extLst>
              <a:ext uri="{FF2B5EF4-FFF2-40B4-BE49-F238E27FC236}">
                <a16:creationId xmlns:a16="http://schemas.microsoft.com/office/drawing/2014/main" id="{70E629B2-2DF5-4EAA-93C0-16B4BBA836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0B90A7B-97BF-4829-BB88-A58EF6AB0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1. období tvorby do 1600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D6426712-13E2-4F74-ACF3-92A0E2EA94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/>
            <a:r>
              <a:rPr lang="cs-CZ" altLang="cs-CZ" sz="2400" b="1"/>
              <a:t>Komedie</a:t>
            </a:r>
          </a:p>
          <a:p>
            <a:pPr eaLnBrk="1" hangingPunct="1"/>
            <a:r>
              <a:rPr lang="cs-CZ" altLang="cs-CZ" sz="2400"/>
              <a:t>Zkrocení zlé ženy</a:t>
            </a:r>
          </a:p>
          <a:p>
            <a:pPr eaLnBrk="1" hangingPunct="1"/>
            <a:r>
              <a:rPr lang="cs-CZ" altLang="cs-CZ" sz="2400"/>
              <a:t>Komedie plná omylů</a:t>
            </a:r>
          </a:p>
          <a:p>
            <a:pPr eaLnBrk="1" hangingPunct="1"/>
            <a:r>
              <a:rPr lang="cs-CZ" altLang="cs-CZ" sz="2400"/>
              <a:t>Sen noci svatojanské</a:t>
            </a:r>
          </a:p>
          <a:p>
            <a:pPr eaLnBrk="1" hangingPunct="1"/>
            <a:r>
              <a:rPr lang="cs-CZ" altLang="cs-CZ" sz="2400"/>
              <a:t>Mnoho povyku pro nic</a:t>
            </a:r>
          </a:p>
          <a:p>
            <a:pPr eaLnBrk="1" hangingPunct="1"/>
            <a:r>
              <a:rPr lang="cs-CZ" altLang="cs-CZ" sz="2400"/>
              <a:t>Veselé paničky windsorské</a:t>
            </a: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1E1AE112-8FDD-4916-94D4-5A6D86B4FA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pPr eaLnBrk="1" hangingPunct="1"/>
            <a:r>
              <a:rPr lang="cs-CZ" altLang="cs-CZ" sz="2400" b="1"/>
              <a:t>Historické hry</a:t>
            </a:r>
            <a:endParaRPr lang="cs-CZ" altLang="cs-CZ" sz="2400"/>
          </a:p>
          <a:p>
            <a:pPr eaLnBrk="1" hangingPunct="1"/>
            <a:r>
              <a:rPr lang="cs-CZ" altLang="cs-CZ" sz="2400"/>
              <a:t>Jindřich IV.</a:t>
            </a:r>
          </a:p>
          <a:p>
            <a:pPr eaLnBrk="1" hangingPunct="1"/>
            <a:r>
              <a:rPr lang="cs-CZ" altLang="cs-CZ" sz="2400"/>
              <a:t>Jindřich V.</a:t>
            </a:r>
          </a:p>
          <a:p>
            <a:pPr eaLnBrk="1" hangingPunct="1"/>
            <a:r>
              <a:rPr lang="cs-CZ" altLang="cs-CZ" sz="2400"/>
              <a:t>Jindřich VI.</a:t>
            </a:r>
          </a:p>
          <a:p>
            <a:pPr eaLnBrk="1" hangingPunct="1"/>
            <a:r>
              <a:rPr lang="cs-CZ" altLang="cs-CZ" sz="2400"/>
              <a:t>Richard II.</a:t>
            </a:r>
          </a:p>
          <a:p>
            <a:pPr eaLnBrk="1" hangingPunct="1"/>
            <a:r>
              <a:rPr lang="cs-CZ" altLang="cs-CZ" sz="2400"/>
              <a:t>Richard III.</a:t>
            </a:r>
          </a:p>
          <a:p>
            <a:pPr eaLnBrk="1" hangingPunct="1"/>
            <a:r>
              <a:rPr lang="cs-CZ" altLang="cs-CZ" sz="2400"/>
              <a:t>Julius Caesar</a:t>
            </a:r>
          </a:p>
          <a:p>
            <a:pPr eaLnBrk="1" hangingPunct="1"/>
            <a:r>
              <a:rPr lang="cs-CZ" altLang="cs-CZ" sz="2400" b="1"/>
              <a:t>Tragédie</a:t>
            </a:r>
          </a:p>
          <a:p>
            <a:pPr eaLnBrk="1" hangingPunct="1"/>
            <a:r>
              <a:rPr lang="cs-CZ" altLang="cs-CZ" sz="2400"/>
              <a:t>Romeo a Julie</a:t>
            </a:r>
            <a:endParaRPr lang="cs-CZ" altLang="cs-CZ"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5E3F801-C54D-49B0-BCAF-124657DD5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2. období tvorby 1601 - 1608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B148D04-67FA-4704-8C95-7E5B510E0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Tragédie</a:t>
            </a:r>
          </a:p>
          <a:p>
            <a:pPr eaLnBrk="1" hangingPunct="1"/>
            <a:r>
              <a:rPr lang="cs-CZ" altLang="cs-CZ"/>
              <a:t>Hamlet, kralevic dánský</a:t>
            </a:r>
          </a:p>
          <a:p>
            <a:pPr eaLnBrk="1" hangingPunct="1"/>
            <a:r>
              <a:rPr lang="cs-CZ" altLang="cs-CZ"/>
              <a:t>Othello, mouřenín benátský</a:t>
            </a:r>
          </a:p>
          <a:p>
            <a:pPr eaLnBrk="1" hangingPunct="1"/>
            <a:r>
              <a:rPr lang="cs-CZ" altLang="cs-CZ"/>
              <a:t>Král Lear</a:t>
            </a:r>
          </a:p>
          <a:p>
            <a:pPr eaLnBrk="1" hangingPunct="1"/>
            <a:r>
              <a:rPr lang="cs-CZ" altLang="cs-CZ"/>
              <a:t>Macbeth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4D3E143-D550-40C1-B92A-3BFD1F545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3. období tvorby po 1608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1D556F8-4443-4DBB-9A3B-EE11A05BB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Hry s pohádkovými motivy</a:t>
            </a:r>
          </a:p>
          <a:p>
            <a:pPr eaLnBrk="1" hangingPunct="1"/>
            <a:r>
              <a:rPr lang="cs-CZ" altLang="cs-CZ"/>
              <a:t>Zimní pohádka</a:t>
            </a:r>
          </a:p>
          <a:p>
            <a:pPr eaLnBrk="1" hangingPunct="1"/>
            <a:r>
              <a:rPr lang="cs-CZ" altLang="cs-CZ"/>
              <a:t>Bouře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b="1"/>
              <a:t>Sonety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2B4E73F-118F-4134-A9D8-509DBF83C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Sonety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FCDF611-BF26-4C6A-B13C-7F4E6B6EC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sbírka 154 sonetů s tématem lásky a krásy</a:t>
            </a:r>
          </a:p>
          <a:p>
            <a:pPr eaLnBrk="1" hangingPunct="1"/>
            <a:r>
              <a:rPr lang="cs-CZ" altLang="cs-CZ"/>
              <a:t>jsou věnovány mladému muži a černé dámě</a:t>
            </a:r>
          </a:p>
          <a:p>
            <a:pPr eaLnBrk="1" hangingPunct="1"/>
            <a:r>
              <a:rPr lang="cs-CZ" altLang="cs-CZ"/>
              <a:t>mění Petrarkovu formu sonetu</a:t>
            </a:r>
          </a:p>
          <a:p>
            <a:pPr eaLnBrk="1" hangingPunct="1"/>
            <a:r>
              <a:rPr lang="cs-CZ" altLang="cs-CZ"/>
              <a:t>3 sloky mají 4 verše, závěrečná sloka má 2 verše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93</TotalTime>
  <Words>529</Words>
  <Application>Microsoft Office PowerPoint</Application>
  <PresentationFormat>Předvádění na obrazovce (4:3)</PresentationFormat>
  <Paragraphs>97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</vt:lpstr>
      <vt:lpstr>Verdana</vt:lpstr>
      <vt:lpstr>Vrstvy</vt:lpstr>
      <vt:lpstr>Prezentace aplikace PowerPoint</vt:lpstr>
      <vt:lpstr>William Shakespeare</vt:lpstr>
      <vt:lpstr>Životní osudy</vt:lpstr>
      <vt:lpstr>Londýn</vt:lpstr>
      <vt:lpstr> Divadlo Globe</vt:lpstr>
      <vt:lpstr>1. období tvorby do 1600</vt:lpstr>
      <vt:lpstr>2. období tvorby 1601 - 1608</vt:lpstr>
      <vt:lpstr>3. období tvorby po 1608</vt:lpstr>
      <vt:lpstr>Sonety</vt:lpstr>
      <vt:lpstr>Stále oblíbený</vt:lpstr>
      <vt:lpstr>Překladatelé</vt:lpstr>
      <vt:lpstr>Letní shakespearovské slavnosti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</dc:title>
  <dc:creator>JM</dc:creator>
  <cp:lastModifiedBy>Hečko Aleš</cp:lastModifiedBy>
  <cp:revision>8</cp:revision>
  <dcterms:created xsi:type="dcterms:W3CDTF">2012-01-28T14:52:10Z</dcterms:created>
  <dcterms:modified xsi:type="dcterms:W3CDTF">2020-04-20T07:17:47Z</dcterms:modified>
</cp:coreProperties>
</file>