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1"/>
  </p:notesMasterIdLst>
  <p:sldIdLst>
    <p:sldId id="288" r:id="rId2"/>
    <p:sldId id="289" r:id="rId3"/>
    <p:sldId id="259" r:id="rId4"/>
    <p:sldId id="261" r:id="rId5"/>
    <p:sldId id="262" r:id="rId6"/>
    <p:sldId id="264" r:id="rId7"/>
    <p:sldId id="257" r:id="rId8"/>
    <p:sldId id="263" r:id="rId9"/>
    <p:sldId id="265" r:id="rId10"/>
    <p:sldId id="266" r:id="rId11"/>
    <p:sldId id="267" r:id="rId12"/>
    <p:sldId id="268" r:id="rId13"/>
    <p:sldId id="272" r:id="rId14"/>
    <p:sldId id="269" r:id="rId15"/>
    <p:sldId id="275" r:id="rId16"/>
    <p:sldId id="276" r:id="rId17"/>
    <p:sldId id="270" r:id="rId18"/>
    <p:sldId id="277" r:id="rId19"/>
    <p:sldId id="279" r:id="rId20"/>
    <p:sldId id="271" r:id="rId21"/>
    <p:sldId id="280" r:id="rId22"/>
    <p:sldId id="281" r:id="rId23"/>
    <p:sldId id="274" r:id="rId24"/>
    <p:sldId id="286" r:id="rId25"/>
    <p:sldId id="283" r:id="rId26"/>
    <p:sldId id="287" r:id="rId27"/>
    <p:sldId id="278" r:id="rId28"/>
    <p:sldId id="290" r:id="rId29"/>
    <p:sldId id="291" r:id="rId3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231F6BE-3524-4BE0-AB68-CC4680D5A4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3F1ED7D-250C-494A-934A-CF82C3C8A8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919530D-EA3C-4A06-AD2D-4CF293B8143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90E6DF9-F26C-49E8-A4D0-15F05EF04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8312883-8DF1-4D10-9525-FB07FAD791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4D7CC7E-FD00-4A61-8D5D-1A7DDAF31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959EB91-02C2-4F46-BD80-6E711D30CCD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87139A9-7371-4422-BCED-F25AC4C05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4ADBBF-852E-4825-B1B1-572F9606F45D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C48D891-DDE0-428D-B8CD-14BDC58360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79400D5-22D4-4CD2-9510-21922F54D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http://commons.wikimedia.org/wiki/File:Da_Vinci_Vitruve_Luc_Viatour.jpg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7647E1E-3BE2-4F9D-AB30-9AA666D62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6E1C19-4C9C-459A-8BF6-D5B76AB2A350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10FB1FD-DAD7-4A6A-BDB0-8237738917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7965A30-03B8-4C91-8970-9F5067409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9F7CFA4-94B4-4C6A-B140-F487E6AFB0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A90D38-A11C-4CA1-86F6-CA52ED376947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D13D928-A164-459A-95D1-6847871E9D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19F091E-887B-4AA5-A589-5F31D554D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http://upload.wikimedia.org/wikipedia/commons/8/8b/Francesco-Petrarca.jpg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CA335F6-1A64-4203-943A-008460C03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B06060-3A46-41A9-B524-7C82B43F19FB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C667554-5083-4467-BA38-F21A0FD0DE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1BB193A-F1F5-4DED-9DFA-89D6667F9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http://commons.wikimedia.org/wiki/File:Casa_di_Francesco_Petrarca,_Laura_e_il_Poeta.JPG, http://commons.wikimedia.org/wiki/File:Francesco_Petrarca01.jpg?uselang=cs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97C05A94-FCF4-4A64-B129-AF711EEB33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2B9A20-B3E2-4C72-BFA0-E36D69D80C50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CC8DA82-630B-4101-99CA-DEF0B8E35F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D87B42A-88A1-487C-BD65-51671409A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http://commons.wikimedia.org/wiki/File:Andrea_del_Castagno_Giovanni_Boccaccio_c_1450.jpg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5001BD9-DCA1-45D3-9529-715B31C43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C340EF-7E48-461F-B21B-7D0436EE1F91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0455999-2D65-4B8B-9DAE-69A4808E9F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81FF32C-C46B-425B-973A-3693620A1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http://commons.wikimedia.org/wiki/File:Klemke_Decamerone_2.jpg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A0951E4-B73D-4D2F-8A53-4BB0B4E5E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1A3BA8-3C30-4ECE-BC26-36653265A432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77E6059-1998-4324-92B7-B9450076AF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EFD59CE-13F9-4E3F-8D8C-3D6C26670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http://commons.wikimedia.org/wiki/File:Aagostini_donquixote_01.jpg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3D2B6295-B586-4076-AEF3-89D37141D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5EBC61-7767-46A3-8551-8DC6EEECA7F6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5923A51-A05E-4091-A5C3-C4F9E50BFB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1AE5FD0-2FEA-41FE-B511-D1CF72355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http://commons.wikimedia.org/wiki/File:Don_Quixote_9.jpg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http://commons.wikimedia.org/wiki/File:Don_Quixote_9.jpg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50BD9BB-7DA3-4E22-9E01-9D2DA9A3BA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3A60C-0739-40D0-A0F9-A2DC9AFC9C02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76E77D7-1BA2-4C26-B8AF-B432A2534F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CAECAE0-94D1-4411-9114-F6C862F61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http://commons.wikimedia.org/wiki/File:Z%C3%A1mek_Litomy%C5%A1l_9.JPG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0E5A34C-7709-41F8-A57C-219DBD53D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114AE7-7144-4693-B14D-5215348F20B5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F89B9B9-7504-4D61-8386-079315F52F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6CBA443-BCB1-4549-8F41-9EF39D309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Zámek Litomyšl, http://commons.wikimedia.org/wiki/File:Z%C3%A1mek_Litomy%C5%A1l_1.JPG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7C7804C-AAE6-4053-96B4-3CC98A838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94429D-10E1-4F48-9594-3833388F0740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500FFA4-0BBC-4F92-B92A-4B1A5A32E1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808072B-3E04-43A2-9C18-1AFFAEFBE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http://commons.wikimedia.org/wiki/File:Views_of_a_Foetus_in_the_Womb.jpg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B75A53E-9553-4077-90FF-1688BCAB8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9D0D72-3064-4D6F-A2A1-88F3588F36E0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B96812A-1A42-4C43-9938-362E4195B9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EF65B77-3D1A-44A5-ABE4-3EC2A72CE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http://commons.wikimedia.org/wiki/Mona_Lisa, http://commons.wikimedia.org/wiki/File:Leonardo_da_Vinci_046.jpg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2032B57-20A5-4DBF-8E03-D256A2EB1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F9F50-8741-4EC5-A874-F595D51A77B8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0976AC5-FCE8-4962-9040-70050256FC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B713CDE-D80A-4B6C-BC56-ED5A635C9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http://commons.wikimedia.org/wiki/Tizian?uselang=cs, http://commons.wikimedia.org/wiki/File:Sandro_Botticelli_046.jpg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28A4E34-F389-4D72-8CA5-B6BDF2662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6C60F-1F11-4D92-A66F-AB2E37140743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330F923-F508-4DDC-96D4-E8E3B1FFB3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EB7B82F-1EEE-4E15-9464-8257EF5C1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http://commons.wikimedia.org/wiki/File:Michelangelos_David.jpg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F39CC7B-1754-483E-A54B-DD06631DC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CA0354-1CDF-4A4B-8983-F1C33630700C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15C9162-DAE0-47E8-B9CC-4B189D0A4D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70DC2EC-3F25-4900-9C95-D1FA5D922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Jára Cimrman, http://knihy.abz.cz/prodej/sifra-mistra-leonarda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A42F2B3-B180-4F85-A474-E163C0DDF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35FE0F-D160-4AF8-BE94-E893E261C898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F128153-7777-47E3-A20E-FCA524F317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EC976E6-0BD2-4138-B68E-B148D0381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http://commons.wikimedia.org/wiki/File:Portrait_de_Dante.jpg, portrét od Sandra Botticelliho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2B70BB-1AEF-46C5-B541-3E59F49BA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z="24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E37D8AD9-E62B-41B8-B587-D924255C4B2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7A13A920-D0FA-489C-95C1-B9C1B0A807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87D62F86-DEFA-4A55-ABDE-03DEF5C956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AF56F7AF-1F04-4094-80A5-AB01D0921C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6528B13C-8A6C-4440-98EF-31FA318ECC6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/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05CAA0AB-27E5-4535-A124-E2A9FE20EC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85186B5F-AF5A-45E8-B552-C069AC9C5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/>
            </a:p>
          </p:txBody>
        </p:sp>
      </p:grp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CC9852-DDAC-43C6-96CE-387681125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1BBB37A-D76C-441B-8DDE-67A142538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B01EE771-561F-4338-80E8-ABAE0AC87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F36FFB75-E673-40F5-9584-C803D9EC4F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757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73E707-E275-46D5-86BF-3FB7BB2F6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7B3CD5-1E78-407D-B433-8FDC18FAC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7937C7-3134-4016-8017-F6E303ACB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3BD2F-5971-4761-9B5A-80B85ABFD36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182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97533F-7A29-43F2-B083-6F9C50550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868440-DD7A-4DBB-8CFD-7842E2537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7F11AC-8C4D-49DD-9CA2-CFA18A60AA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09E07-D3A5-47D0-9D52-84084DDF49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515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54A7C2-7020-45A1-B4D6-F7656F529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459D4A-D0D0-41D1-8F7F-488EA237B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2D17C2-29CB-4F5D-8D83-743A4D9E2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B78BE-1223-4A3D-BAAA-2BD6810DAA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556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DE127A-4EE6-4DD4-8750-8E3DD53FE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F85994-4E2A-472D-870B-E7F8F35CE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296239-326F-475E-BB81-5E5D51685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DACE2-6727-4FC5-9E33-88BD01A879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584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4C801-C0B6-4B39-B745-354E2E726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5F86B-5C63-48C6-8877-0A16784D7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65A40B-3D6F-406C-8543-EBA8D6F55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E330-BA7A-465B-B829-C962857010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251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C57CFB-5E0D-4FDC-B04C-7950B8A3D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1646B4-DA00-46C9-B125-2618E29B8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D6EBEA-1487-4B47-AF82-18EF25F19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64CB5-08CB-4B6A-89EE-32F501842E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848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4022CA-922B-46B6-AA86-97CE71809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574739-4851-4A44-B281-8A51DA718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7B1501-ACDF-4DD7-B75D-BE5856431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ABDBA-E02F-41BF-847B-B4021E31D9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393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1128534-FFF6-491F-8EBD-126BF144C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430CD8-C561-44C8-B0E1-4F5AAD0DF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B82E31-2611-43B3-8651-266672C81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E1A83-F280-4537-A0CF-630832D439C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293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AE0CEE-BC5C-476D-92AA-3A08924D5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E102A-E386-4300-9988-42E8231F4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102A50-5580-4D8C-8855-2A13D7327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F740A-807B-493C-97A9-42E1ABA9F46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803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4516A2-81A9-479D-8458-A573CBF2A6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0A6C5-77FE-4693-98DF-0657E1CBFF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915D4F-86E0-4C25-83E6-7824CD0F5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44304-AB34-434B-ADAC-E2D2B244BA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064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35EBB6-6FD3-40AB-89F9-2E7B2981D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D5C9FC1-D58E-4245-A074-E51CFD788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0460DBD0-A3EA-4FC2-862B-9A5C33FC76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3649EA88-DBDC-4292-9D34-D4A88DD734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1352B56B-7A40-45F2-87AC-8A7DF9A5D2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3B209B7E-AD86-4F13-90DB-9131B0D68333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F698C9E1-257A-4DF2-802A-0F0A005F3768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>
              <a:extLst>
                <a:ext uri="{FF2B5EF4-FFF2-40B4-BE49-F238E27FC236}">
                  <a16:creationId xmlns:a16="http://schemas.microsoft.com/office/drawing/2014/main" id="{9ED6F888-D8E5-42FA-8B5D-9077D1B71C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Rectangle 9">
              <a:extLst>
                <a:ext uri="{FF2B5EF4-FFF2-40B4-BE49-F238E27FC236}">
                  <a16:creationId xmlns:a16="http://schemas.microsoft.com/office/drawing/2014/main" id="{21F1A4B9-F0AF-4C37-AD12-7D9EA35CF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/>
            </a:p>
          </p:txBody>
        </p:sp>
        <p:sp>
          <p:nvSpPr>
            <p:cNvPr id="1034" name="Rectangle 10">
              <a:extLst>
                <a:ext uri="{FF2B5EF4-FFF2-40B4-BE49-F238E27FC236}">
                  <a16:creationId xmlns:a16="http://schemas.microsoft.com/office/drawing/2014/main" id="{8BB9B389-0CCD-4B1D-A3BC-C8DA01BAC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/>
            </a:p>
          </p:txBody>
        </p:sp>
        <p:sp>
          <p:nvSpPr>
            <p:cNvPr id="1035" name="Rectangle 11">
              <a:extLst>
                <a:ext uri="{FF2B5EF4-FFF2-40B4-BE49-F238E27FC236}">
                  <a16:creationId xmlns:a16="http://schemas.microsoft.com/office/drawing/2014/main" id="{EF02C7C4-2C22-452A-9C59-61044D15E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/>
            </a:p>
          </p:txBody>
        </p:sp>
        <p:sp>
          <p:nvSpPr>
            <p:cNvPr id="1036" name="Rectangle 12">
              <a:extLst>
                <a:ext uri="{FF2B5EF4-FFF2-40B4-BE49-F238E27FC236}">
                  <a16:creationId xmlns:a16="http://schemas.microsoft.com/office/drawing/2014/main" id="{536E15D3-ABCB-43FD-8F9F-AA2E18FF0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//upload.wikimedia.org/wikipedia/commons/f/f2/Sandro_Botticelli_04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3/Michelangelos_David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f/Portrait_de_Dante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1/Inferno_Canto_2_Beatrice_bids_Dante_on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hyperlink" Target="//upload.wikimedia.org/wikipedia/commons/2/2e/Inferno_Canto_1_spirit_guide.jpg" TargetMode="Externa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b/Casa_di_Francesco_Petrarca%2C_Laura_e_il_Poeta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//upload.wikimedia.org/wikipedia/commons/4/48/Francesco_Petrarca01.jpg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2/Da_Vinci_Vitruve_Luc_Viatour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9/Andrea_del_Castagno_Giovanni_Boccaccio_c_1450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7/Klemke_Decamerone_2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4/47/Miguel_de_Cervantes_2.jpg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3/Aagostini_donquixote_01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5/Don_Quixote_6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hyperlink" Target="//upload.wikimedia.org/wikipedia/commons/7/7c/Don_Quixote_9.jpg" TargetMode="Externa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Z%C3%A1mek_Litomy%C5%A1l_9.JPG" TargetMode="External"/><Relationship Id="rId2" Type="http://schemas.openxmlformats.org/officeDocument/2006/relationships/hyperlink" Target="http://commons.wikimedia.org/wiki/File:Da_Vinci_Vitruve_Luc_Viatou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Z%C3%A1mek_Litomy%C5%A1l_1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knihy.abz.cz/prodej/sifra-mistra-leonarda" TargetMode="External"/><Relationship Id="rId13" Type="http://schemas.openxmlformats.org/officeDocument/2006/relationships/hyperlink" Target="http://commons.wikimedia.org/wiki/File:Andrea_del_Castagno_Giovanni_Boccaccio_c_1450.jpg" TargetMode="External"/><Relationship Id="rId3" Type="http://schemas.openxmlformats.org/officeDocument/2006/relationships/hyperlink" Target="http://commons.wikimedia.org/wiki/Mona_Lisa" TargetMode="External"/><Relationship Id="rId7" Type="http://schemas.openxmlformats.org/officeDocument/2006/relationships/hyperlink" Target="http://commons.wikimedia.org/wiki/File:Michelangelos_David.jpg" TargetMode="External"/><Relationship Id="rId12" Type="http://schemas.openxmlformats.org/officeDocument/2006/relationships/hyperlink" Target="http://commons.wikimedia.org/wiki/File:Francesco_Petrarca01.jpg?uselang=cs" TargetMode="External"/><Relationship Id="rId2" Type="http://schemas.openxmlformats.org/officeDocument/2006/relationships/hyperlink" Target="http://commons.wikimedia.org/wiki/File:Views_of_a_Foetus_in_the_Wom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andro_Botticelli_046.jpg" TargetMode="External"/><Relationship Id="rId11" Type="http://schemas.openxmlformats.org/officeDocument/2006/relationships/hyperlink" Target="http://commons.wikimedia.org/wiki/File:Casa_di_Francesco_Petrarca,_Laura_e_il_Poeta.JP" TargetMode="External"/><Relationship Id="rId5" Type="http://schemas.openxmlformats.org/officeDocument/2006/relationships/hyperlink" Target="http://commons.wikimedia.org/wiki/Tizian?uselang=cs" TargetMode="External"/><Relationship Id="rId10" Type="http://schemas.openxmlformats.org/officeDocument/2006/relationships/hyperlink" Target="http://upload.wikimedia.org/wikipedia/commons/8/8b/Francesco-Petrarca.jpg" TargetMode="External"/><Relationship Id="rId4" Type="http://schemas.openxmlformats.org/officeDocument/2006/relationships/hyperlink" Target="http://commons.wikimedia.org/wiki/File:Leonardo_da_Vinci_046.jpg" TargetMode="External"/><Relationship Id="rId9" Type="http://schemas.openxmlformats.org/officeDocument/2006/relationships/hyperlink" Target="http://commons.wikimedia.org/wiki/File:Portrait_de_Dant" TargetMode="External"/><Relationship Id="rId14" Type="http://schemas.openxmlformats.org/officeDocument/2006/relationships/hyperlink" Target="http://commons.wikimedia.org/wiki/File:Klemke_Decamerone_2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on_Quixote_9.jpg" TargetMode="External"/><Relationship Id="rId2" Type="http://schemas.openxmlformats.org/officeDocument/2006/relationships/hyperlink" Target="http://commons.wikimedia.org/wiki/File:Aagostini_donquixote_0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Z%C3%A1mek_Litomy%C5%A1l_9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a/Z%C3%A1mek_Litomy%C5%A1l_1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8/Views_of_a_Foetus_in_the_Womb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na_Lisa,_by_Leonardo_da_Vinci,_from_C2RMF_retouched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//upload.wikimedia.org/wikipedia/commons/f/f9/Leonardo_da_Vinci_046.jpg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>
            <a:extLst>
              <a:ext uri="{FF2B5EF4-FFF2-40B4-BE49-F238E27FC236}">
                <a16:creationId xmlns:a16="http://schemas.microsoft.com/office/drawing/2014/main" id="{D996A181-C608-4B3A-A770-10C7DCD9C0B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7088" y="2349500"/>
            <a:ext cx="7921625" cy="35274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13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Název školy: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Střední průmyslová škola, Ostrava - Vítkovice, příspěvková organizace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Autor: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		Mgr. Vanda Malurová</a:t>
            </a:r>
            <a:endParaRPr lang="cs-CZ" altLang="cs-CZ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Datum: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		5. května 2012</a:t>
            </a:r>
            <a:endParaRPr lang="cs-CZ" altLang="cs-CZ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Název: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		VY_32_INOVACE_4.1.3</a:t>
            </a:r>
            <a:endParaRPr lang="cs-CZ" altLang="cs-CZ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Číslo projektu: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	CZ.1.07/1.5.00/34.0125</a:t>
            </a:r>
            <a:endParaRPr lang="cs-CZ" altLang="cs-CZ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Téma: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 		Humanismus a renesance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Anotace: 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Prezentace byla vytvořena pro vyučujícího jako vizualizace výkladu o renesanci a humanismu. Obsahuje text i obrázky, její části mohou sloužit jako zápis do sešitu.</a:t>
            </a:r>
            <a:endParaRPr lang="cs-CZ" altLang="cs-CZ" sz="16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obrázek 1">
            <a:extLst>
              <a:ext uri="{FF2B5EF4-FFF2-40B4-BE49-F238E27FC236}">
                <a16:creationId xmlns:a16="http://schemas.microsoft.com/office/drawing/2014/main" id="{3AB55915-2DE4-4F7B-A56B-0A73651D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770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1B24D22-82BA-4143-A986-97CDB2A8C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Antické náměty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9BB52763-9575-4881-896E-F9C01A4AB6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7013" cy="4302125"/>
          </a:xfrm>
        </p:spPr>
        <p:txBody>
          <a:bodyPr/>
          <a:lstStyle/>
          <a:p>
            <a:pPr eaLnBrk="1" hangingPunct="1"/>
            <a:r>
              <a:rPr lang="cs-CZ" altLang="cs-CZ" b="1"/>
              <a:t>Tizian</a:t>
            </a:r>
            <a:r>
              <a:rPr lang="cs-CZ" altLang="cs-CZ"/>
              <a:t>: Venuše z Urbina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DC242943-13D8-4194-A7BA-DE815D5F029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828800"/>
            <a:ext cx="4037012" cy="4302125"/>
          </a:xfrm>
        </p:spPr>
        <p:txBody>
          <a:bodyPr/>
          <a:lstStyle/>
          <a:p>
            <a:pPr eaLnBrk="1" hangingPunct="1"/>
            <a:r>
              <a:rPr lang="cs-CZ" altLang="cs-CZ" b="1"/>
              <a:t>Sandro Botticelli</a:t>
            </a:r>
            <a:r>
              <a:rPr lang="cs-CZ" altLang="cs-CZ"/>
              <a:t>: Zrození Venuše</a:t>
            </a:r>
          </a:p>
        </p:txBody>
      </p:sp>
      <p:pic>
        <p:nvPicPr>
          <p:cNvPr id="18437" name="Picture 8" descr="200px-Tizian_102">
            <a:extLst>
              <a:ext uri="{FF2B5EF4-FFF2-40B4-BE49-F238E27FC236}">
                <a16:creationId xmlns:a16="http://schemas.microsoft.com/office/drawing/2014/main" id="{2A4B27E2-DFAB-4B34-B1BB-FA3C682A0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38877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File:Sandro Botticelli 046.jpg">
            <a:hlinkClick r:id="rId4"/>
            <a:extLst>
              <a:ext uri="{FF2B5EF4-FFF2-40B4-BE49-F238E27FC236}">
                <a16:creationId xmlns:a16="http://schemas.microsoft.com/office/drawing/2014/main" id="{52B6FFE9-CF23-4E44-8876-67DA6B982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41036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E81A304A-66F9-4898-894A-F7F8FC664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Sochařství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E861C74D-B949-4196-AE2F-B3AF48B3E8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7013" cy="4302125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Michelangelo Buonarroti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socha Davida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Florencie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825CD8C0-6833-4955-8D5A-7EA05BBB0B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828800"/>
            <a:ext cx="4037012" cy="4302125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0485" name="Picture 8" descr="File:Michelangelos David.jpg">
            <a:hlinkClick r:id="rId3"/>
            <a:extLst>
              <a:ext uri="{FF2B5EF4-FFF2-40B4-BE49-F238E27FC236}">
                <a16:creationId xmlns:a16="http://schemas.microsoft.com/office/drawing/2014/main" id="{22626827-980A-4BA6-B372-FFF4FFA0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385445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2ABC915-14BA-415E-B16F-CFBB8391B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Renesanční osobnost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1DA1375-21C6-4D26-9FB7-DE01D25CE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renesanční umělci byli všestranní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byli to malíři, sochaři, architekti, vynálezci, básníci, filozofové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typickým příkladem je Leonardo da Vinci, jehož dílo (obrazy i vynálezy) se stalo inspirací pro knihu Dana Browna: </a:t>
            </a:r>
            <a:r>
              <a:rPr lang="cs-CZ" altLang="cs-CZ" sz="2800" b="1">
                <a:latin typeface="Arial" panose="020B0604020202020204" pitchFamily="34" charset="0"/>
              </a:rPr>
              <a:t>Šifra mistra Leonarda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Máme i dnes renesanční osobnosti?</a:t>
            </a:r>
          </a:p>
        </p:txBody>
      </p:sp>
      <p:pic>
        <p:nvPicPr>
          <p:cNvPr id="22532" name="Picture 7" descr="Šifra mistra Leonarda">
            <a:extLst>
              <a:ext uri="{FF2B5EF4-FFF2-40B4-BE49-F238E27FC236}">
                <a16:creationId xmlns:a16="http://schemas.microsoft.com/office/drawing/2014/main" id="{4BDB2531-671A-4DCD-A924-E1952B7EB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24400"/>
            <a:ext cx="14478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65784506-CC36-4F4E-8A0B-03C3D04BD9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Italská literatura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296603D6-A73F-4904-A8EC-660AAFD2EF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5697FA0-8294-4378-9B86-A3734DBCF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cs-CZ" altLang="cs-CZ" sz="4000"/>
            </a:br>
            <a:r>
              <a:rPr lang="cs-CZ" altLang="cs-CZ" sz="4000">
                <a:latin typeface="Arial" panose="020B0604020202020204" pitchFamily="34" charset="0"/>
              </a:rPr>
              <a:t>Dante Alighieri 1265 - 1321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79840D79-5615-41B6-B4E9-11298FF140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7013" cy="4302125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pocházel z Florencie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politik, diplomat, jazykovědec (přispěl k rozvoji italského jazyka)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E6ED0B07-8E3D-4B98-8311-AA1755BFAFD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828800"/>
            <a:ext cx="4037012" cy="4302125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5605" name="Picture 7" descr="File:Portrait de Dante.jpg">
            <a:hlinkClick r:id="rId3"/>
            <a:extLst>
              <a:ext uri="{FF2B5EF4-FFF2-40B4-BE49-F238E27FC236}">
                <a16:creationId xmlns:a16="http://schemas.microsoft.com/office/drawing/2014/main" id="{63AEFC92-D382-4C36-9F09-B0CF7837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33115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7DD1277-BBC0-4199-B947-AB6CF4DD8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Božská komedie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C1EEA31-1268-411F-89A7-795E1E9F0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>
                <a:latin typeface="Arial" panose="020B0604020202020204" pitchFamily="34" charset="0"/>
              </a:rPr>
              <a:t>Duchovní alegorický epos</a:t>
            </a:r>
            <a:r>
              <a:rPr lang="cs-CZ" altLang="cs-CZ" sz="2800">
                <a:latin typeface="Arial" panose="020B0604020202020204" pitchFamily="34" charset="0"/>
              </a:rPr>
              <a:t> (komedie proto, že končí šťastně – spásou duše)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3 části (Peklo, Očistec, Ráj), 33 zpěvů, tercíny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Básník zabloudil v temném lese (alegorie světa), pronásledují ho 3 šelmy – pardál, lev a vlčice. Zachrání ho antický básník </a:t>
            </a:r>
            <a:r>
              <a:rPr lang="cs-CZ" altLang="cs-CZ" sz="2800" b="1">
                <a:latin typeface="Arial" panose="020B0604020202020204" pitchFamily="34" charset="0"/>
              </a:rPr>
              <a:t>Vergilius</a:t>
            </a:r>
            <a:r>
              <a:rPr lang="cs-CZ" altLang="cs-CZ" sz="2800">
                <a:latin typeface="Arial" panose="020B0604020202020204" pitchFamily="34" charset="0"/>
              </a:rPr>
              <a:t>. Provází ho Peklem a Očistcem. Sedmý den vstupuje do Ráje, tím ho provede jeho zemřelá láska </a:t>
            </a:r>
            <a:r>
              <a:rPr lang="cs-CZ" altLang="cs-CZ" sz="2800" b="1">
                <a:latin typeface="Arial" panose="020B0604020202020204" pitchFamily="34" charset="0"/>
              </a:rPr>
              <a:t>Beatrice</a:t>
            </a:r>
            <a:r>
              <a:rPr lang="cs-CZ" altLang="cs-CZ" sz="280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2AE527A2-DB0F-4D68-82DF-984478DC1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Průvodci – </a:t>
            </a:r>
            <a:r>
              <a:rPr lang="cs-CZ" altLang="cs-CZ" sz="3600">
                <a:latin typeface="Arial" panose="020B0604020202020204" pitchFamily="34" charset="0"/>
              </a:rPr>
              <a:t>ilustrace Gustav Doré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CF3F3F6F-EEF7-4ED8-8C10-1603860562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>
                <a:latin typeface="Arial" panose="020B0604020202020204" pitchFamily="34" charset="0"/>
              </a:rPr>
              <a:t>Vergilius</a:t>
            </a:r>
            <a:r>
              <a:rPr lang="cs-CZ" altLang="cs-CZ" sz="2000">
                <a:latin typeface="Arial" panose="020B0604020202020204" pitchFamily="34" charset="0"/>
              </a:rPr>
              <a:t> – symbol vědění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8169A19C-98DB-48F2-B1AA-EFBAE96660C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000" b="1">
                <a:latin typeface="Arial" panose="020B0604020202020204" pitchFamily="34" charset="0"/>
              </a:rPr>
              <a:t>Beatrice</a:t>
            </a:r>
            <a:r>
              <a:rPr lang="cs-CZ" altLang="cs-CZ" sz="2000">
                <a:latin typeface="Arial" panose="020B0604020202020204" pitchFamily="34" charset="0"/>
              </a:rPr>
              <a:t> – symbol dokonalosti</a:t>
            </a:r>
          </a:p>
        </p:txBody>
      </p:sp>
      <p:pic>
        <p:nvPicPr>
          <p:cNvPr id="28677" name="Picture 8" descr="File:Inferno Canto 2 Beatrice bids Dante on.jpg">
            <a:hlinkClick r:id="rId3"/>
            <a:extLst>
              <a:ext uri="{FF2B5EF4-FFF2-40B4-BE49-F238E27FC236}">
                <a16:creationId xmlns:a16="http://schemas.microsoft.com/office/drawing/2014/main" id="{1C3C1851-0F82-4638-AB81-81209DC9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92375"/>
            <a:ext cx="3382962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File:Inferno Canto 1 spirit guide.jpg">
            <a:hlinkClick r:id="rId5"/>
            <a:extLst>
              <a:ext uri="{FF2B5EF4-FFF2-40B4-BE49-F238E27FC236}">
                <a16:creationId xmlns:a16="http://schemas.microsoft.com/office/drawing/2014/main" id="{0214096C-DDB3-491A-AB77-B12620AA9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3313113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81DCE4D1-84CF-42ED-8E43-925A9F41F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Francesco Petrarca 1304 - 1374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E5F0CC9E-23D9-4B7B-843B-BA8D1421A2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7013" cy="4302125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kněz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znalec antických spisů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básník i diplomat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navštívil Karla IV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zakladatel moderní evropské lyriky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3AB78125-FF05-448B-8A3B-7416A2384FC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828800"/>
            <a:ext cx="4037012" cy="4302125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30725" name="Picture 8" descr="Francesco-Petrarca">
            <a:extLst>
              <a:ext uri="{FF2B5EF4-FFF2-40B4-BE49-F238E27FC236}">
                <a16:creationId xmlns:a16="http://schemas.microsoft.com/office/drawing/2014/main" id="{554681EE-FB95-4F8B-B9B5-B5CA1F8A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26654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E5A7869-344B-4C74-B3A2-523FF60A7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Zpěvník (Sonety Lauře)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5CF0ACE-7698-4FD4-A26F-A569D6A97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milostné básně o nenaplněné lásce k </a:t>
            </a:r>
            <a:r>
              <a:rPr lang="cs-CZ" altLang="cs-CZ" sz="2800" b="1">
                <a:latin typeface="Arial" panose="020B0604020202020204" pitchFamily="34" charset="0"/>
              </a:rPr>
              <a:t>Lauře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byla vdaná, setkal se s ní 1327, 1348 zemřela na mor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inspiroval se trubadúrskou poezií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líčí milostnou trýzeň, krásu a dokonalost Laury, setkání s ní, pocity zamilovaného</a:t>
            </a:r>
          </a:p>
          <a:p>
            <a:pPr eaLnBrk="1" hangingPunct="1"/>
            <a:r>
              <a:rPr lang="cs-CZ" altLang="cs-CZ" sz="2800" b="1">
                <a:latin typeface="Arial" panose="020B0604020202020204" pitchFamily="34" charset="0"/>
              </a:rPr>
              <a:t>SONET </a:t>
            </a:r>
            <a:r>
              <a:rPr lang="cs-CZ" altLang="cs-CZ" sz="2800">
                <a:latin typeface="Arial" panose="020B0604020202020204" pitchFamily="34" charset="0"/>
              </a:rPr>
              <a:t>– znělka, lyrická báseň, má 14 veršů rozdělených do 4 slok (4 4 3 3)</a:t>
            </a:r>
          </a:p>
          <a:p>
            <a:pPr eaLnBrk="1" hangingPunct="1"/>
            <a:endParaRPr lang="cs-CZ" altLang="cs-CZ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A4B235FD-8060-4D51-AC9E-002C376CF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Laura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894FAC1F-839F-4054-8BC3-97F4B8DB4B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8D2F673B-4554-4C39-B9C7-B632305A4F7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33797" name="Picture 8" descr="File:Casa di Francesco Petrarca, Laura e il Poeta.JPG">
            <a:hlinkClick r:id="rId3"/>
            <a:extLst>
              <a:ext uri="{FF2B5EF4-FFF2-40B4-BE49-F238E27FC236}">
                <a16:creationId xmlns:a16="http://schemas.microsoft.com/office/drawing/2014/main" id="{AE231C23-0B4A-46BF-8CA5-89E7C30C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08050"/>
            <a:ext cx="3971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File:Francesco Petrarca01.jpg">
            <a:hlinkClick r:id="rId5"/>
            <a:extLst>
              <a:ext uri="{FF2B5EF4-FFF2-40B4-BE49-F238E27FC236}">
                <a16:creationId xmlns:a16="http://schemas.microsoft.com/office/drawing/2014/main" id="{702252B8-5885-48CE-A857-8149B0A5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810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7A2D4F3-E0E6-4893-8EC0-6ECD6F801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Renesance a humanismus</a:t>
            </a:r>
          </a:p>
        </p:txBody>
      </p:sp>
      <p:pic>
        <p:nvPicPr>
          <p:cNvPr id="5123" name="Picture 3" descr="File:Da Vinci Vitruve Luc Viatour.jpg">
            <a:hlinkClick r:id="rId3"/>
            <a:extLst>
              <a:ext uri="{FF2B5EF4-FFF2-40B4-BE49-F238E27FC236}">
                <a16:creationId xmlns:a16="http://schemas.microsoft.com/office/drawing/2014/main" id="{6D900AD0-5927-413D-9DB2-E16DCC60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33845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B711F38-61A7-4856-B228-8D865D959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latin typeface="Arial" panose="020B0604020202020204" pitchFamily="34" charset="0"/>
              </a:rPr>
              <a:t>Giovanni Boccaccio 1313 - 1375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852D969E-2E75-49D9-99B1-1D5E18EA60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Florenťan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přítel Petrarky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učenec, spisovatel, diplomat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autor díla </a:t>
            </a:r>
            <a:r>
              <a:rPr lang="cs-CZ" altLang="cs-CZ" u="sng">
                <a:latin typeface="Arial" panose="020B0604020202020204" pitchFamily="34" charset="0"/>
              </a:rPr>
              <a:t>Život Dantův</a:t>
            </a:r>
          </a:p>
          <a:p>
            <a:pPr eaLnBrk="1" hangingPunct="1"/>
            <a:endParaRPr lang="cs-CZ" altLang="cs-CZ" u="sng">
              <a:latin typeface="Arial" panose="020B0604020202020204" pitchFamily="34" charset="0"/>
            </a:endParaRPr>
          </a:p>
          <a:p>
            <a:pPr eaLnBrk="1" hangingPunct="1"/>
            <a:endParaRPr lang="cs-CZ" altLang="cs-CZ" u="sng">
              <a:latin typeface="Arial" panose="020B0604020202020204" pitchFamily="34" charset="0"/>
            </a:endParaRPr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1C144DA9-1215-453E-BA58-2D61E40E227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35845" name="Picture 7" descr="File:Andrea del Castagno Giovanni Boccaccio c 1450.jpg">
            <a:hlinkClick r:id="rId3"/>
            <a:extLst>
              <a:ext uri="{FF2B5EF4-FFF2-40B4-BE49-F238E27FC236}">
                <a16:creationId xmlns:a16="http://schemas.microsoft.com/office/drawing/2014/main" id="{6D1C96D0-C36E-43AD-8D5F-F66301EE1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3168650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C9D04A4F-5A14-498C-9436-4CF6F5997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Dekameron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3BE58682-1CFB-40AE-8781-AB98663431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906963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" panose="020B0604020202020204" pitchFamily="34" charset="0"/>
              </a:rPr>
              <a:t>kniha 10 dnů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" panose="020B0604020202020204" pitchFamily="34" charset="0"/>
              </a:rPr>
              <a:t>obsahuje 100 novel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" panose="020B0604020202020204" pitchFamily="34" charset="0"/>
              </a:rPr>
              <a:t>rámcová kompozice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" panose="020B0604020202020204" pitchFamily="34" charset="0"/>
              </a:rPr>
              <a:t>7 dívek a 3 mladíci utíkají z Florencie před morem na venkov. Každý den si vyprávějí příběhy na téma určené králem večera.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>
                <a:latin typeface="Arial" panose="020B0604020202020204" pitchFamily="34" charset="0"/>
              </a:rPr>
              <a:t>NOVELA </a:t>
            </a:r>
            <a:r>
              <a:rPr lang="cs-CZ" altLang="cs-CZ" sz="2000">
                <a:latin typeface="Arial" panose="020B0604020202020204" pitchFamily="34" charset="0"/>
              </a:rPr>
              <a:t>– kratší prozaický epický žánr, časově ohraničený, s malým množstvím postav, jednoduchým dějem a překvapivým zakončením - </a:t>
            </a:r>
            <a:r>
              <a:rPr lang="cs-CZ" altLang="cs-CZ" sz="2000" b="1">
                <a:latin typeface="Arial" panose="020B0604020202020204" pitchFamily="34" charset="0"/>
              </a:rPr>
              <a:t>pointou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b="1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</p:txBody>
      </p:sp>
      <p:sp>
        <p:nvSpPr>
          <p:cNvPr id="37892" name="Rectangle 6">
            <a:extLst>
              <a:ext uri="{FF2B5EF4-FFF2-40B4-BE49-F238E27FC236}">
                <a16:creationId xmlns:a16="http://schemas.microsoft.com/office/drawing/2014/main" id="{41F07493-6BC4-4A05-87F9-161697DD5F1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37893" name="Picture 8" descr="File:Klemke Decamerone 2.jpg">
            <a:hlinkClick r:id="rId3"/>
            <a:extLst>
              <a:ext uri="{FF2B5EF4-FFF2-40B4-BE49-F238E27FC236}">
                <a16:creationId xmlns:a16="http://schemas.microsoft.com/office/drawing/2014/main" id="{1ACE8156-36AE-4C96-8CAF-37565DCC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08050"/>
            <a:ext cx="31623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7BFD174D-4CF8-4887-BD92-E77CE58CB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239285F7-C1A1-4067-8C5B-8BFD824E76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Niccolo Machiavelli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florentský politik, diplomat, spisovatel</a:t>
            </a:r>
          </a:p>
          <a:p>
            <a:pPr eaLnBrk="1" hangingPunct="1"/>
            <a:r>
              <a:rPr lang="cs-CZ" altLang="cs-CZ" u="sng">
                <a:latin typeface="Arial" panose="020B0604020202020204" pitchFamily="34" charset="0"/>
              </a:rPr>
              <a:t>Vladař</a:t>
            </a:r>
            <a:r>
              <a:rPr lang="cs-CZ" altLang="cs-CZ">
                <a:latin typeface="Arial" panose="020B0604020202020204" pitchFamily="34" charset="0"/>
              </a:rPr>
              <a:t> – politický spis</a:t>
            </a:r>
          </a:p>
          <a:p>
            <a:pPr eaLnBrk="1" hangingPunct="1"/>
            <a:r>
              <a:rPr lang="cs-CZ" altLang="cs-CZ" u="sng">
                <a:latin typeface="Arial" panose="020B0604020202020204" pitchFamily="34" charset="0"/>
              </a:rPr>
              <a:t>Mandragora</a:t>
            </a:r>
            <a:r>
              <a:rPr lang="cs-CZ" altLang="cs-CZ">
                <a:latin typeface="Arial" panose="020B0604020202020204" pitchFamily="34" charset="0"/>
              </a:rPr>
              <a:t> – satirická komedie</a:t>
            </a:r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AD347BF5-BA4B-4C80-81C5-761BB942A9D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Marco Polo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benátský kupec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cestoval do Asie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17 let zůstal v Číně</a:t>
            </a:r>
          </a:p>
          <a:p>
            <a:pPr eaLnBrk="1" hangingPunct="1"/>
            <a:r>
              <a:rPr lang="cs-CZ" altLang="cs-CZ" u="sng">
                <a:latin typeface="Arial" panose="020B0604020202020204" pitchFamily="34" charset="0"/>
              </a:rPr>
              <a:t>Milion</a:t>
            </a:r>
            <a:r>
              <a:rPr lang="cs-CZ" altLang="cs-CZ">
                <a:latin typeface="Arial" panose="020B0604020202020204" pitchFamily="34" charset="0"/>
              </a:rPr>
              <a:t> – literární cestopis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F56CCB32-2F34-4D8E-95C7-FF3EAE637F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Španělská literatura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F2F93DB1-FFF5-4463-84DA-4276B3DB29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0B7F938-2516-4B4C-BE34-5AC6807AB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latin typeface="Arial" panose="020B0604020202020204" pitchFamily="34" charset="0"/>
              </a:rPr>
              <a:t>Miguel de Cervantes y Saavedra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A58EFC01-2E64-486D-8E39-1B3D1249A4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691063" cy="4302125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Pocházel z rodiny zchudlého šlechtice.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V námořní bitvě přišel o ruku, piráti ho prodali do otroctví, po návratu byl vězněn pro dluhy a podezření z vraždy.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Psal povídky, komedie i básně.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0A972D96-8287-43BA-A476-739A90AB8B4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1989" name="Picture 7" descr="File:Miguel de Cervantes 2.jpg">
            <a:hlinkClick r:id="rId2"/>
            <a:extLst>
              <a:ext uri="{FF2B5EF4-FFF2-40B4-BE49-F238E27FC236}">
                <a16:creationId xmlns:a16="http://schemas.microsoft.com/office/drawing/2014/main" id="{30D0B94F-210F-4273-AE73-9A2CFB74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44675"/>
            <a:ext cx="3384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D33E83B5-1A9B-4A54-AE3A-986AE8C00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latin typeface="Arial" panose="020B0604020202020204" pitchFamily="34" charset="0"/>
              </a:rPr>
              <a:t>Důmyslný rytíř don Quijote de la Mancha</a:t>
            </a:r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D45E162A-71E0-4177-A6AE-D9E569A9BF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906963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dvoudílný román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parodie na rytířské romány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vytvořil 2 výrazné literární typy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Don Quijote - tragikomický snílek, ušlechtilý, ale odtržený od skutečnosti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Sancho Panza – jeho sluha, praktický a přízemní realista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18F6C4A9-0461-4E07-A366-71A68608EF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828800"/>
            <a:ext cx="3106737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  <p:pic>
        <p:nvPicPr>
          <p:cNvPr id="43013" name="Picture 8" descr="File:Aagostini donquixote 01.jpg">
            <a:hlinkClick r:id="rId3"/>
            <a:extLst>
              <a:ext uri="{FF2B5EF4-FFF2-40B4-BE49-F238E27FC236}">
                <a16:creationId xmlns:a16="http://schemas.microsoft.com/office/drawing/2014/main" id="{20D4EA41-F990-4E04-AE88-656E3E796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44675"/>
            <a:ext cx="30956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636CE1AD-E194-4D4F-8D47-14A00ABA4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BF6BEB29-E353-48C8-84E8-E85CC905A0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8AE63837-5D43-47C6-9E0D-C850B5DC90B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5061" name="Picture 8" descr="File:Don Quixote 6.jpg">
            <a:hlinkClick r:id="rId3"/>
            <a:extLst>
              <a:ext uri="{FF2B5EF4-FFF2-40B4-BE49-F238E27FC236}">
                <a16:creationId xmlns:a16="http://schemas.microsoft.com/office/drawing/2014/main" id="{0D3E4B0F-93D1-4D7D-97FB-D4EC5577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400367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0" descr="File:Don Quixote 9.jpg">
            <a:hlinkClick r:id="rId5"/>
            <a:extLst>
              <a:ext uri="{FF2B5EF4-FFF2-40B4-BE49-F238E27FC236}">
                <a16:creationId xmlns:a16="http://schemas.microsoft.com/office/drawing/2014/main" id="{39136813-F882-4AD3-9943-6EADB5E2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3938587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>
            <a:extLst>
              <a:ext uri="{FF2B5EF4-FFF2-40B4-BE49-F238E27FC236}">
                <a16:creationId xmlns:a16="http://schemas.microsoft.com/office/drawing/2014/main" id="{BAD5A0D5-07F5-48A9-AA1D-36A7C98B9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Děkuji za pozornost</a:t>
            </a:r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9321C484-D4FD-411F-A03E-BBDC69879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000" dirty="0">
                <a:latin typeface="Arial" charset="0"/>
              </a:rPr>
              <a:t>Vytvořila: Mgr. Vanda Malurová</a:t>
            </a:r>
          </a:p>
          <a:p>
            <a:pPr eaLnBrk="1" hangingPunct="1">
              <a:defRPr/>
            </a:pPr>
            <a:r>
              <a:rPr lang="cs-CZ" altLang="cs-CZ" sz="2000" dirty="0">
                <a:latin typeface="Arial" charset="0"/>
              </a:rPr>
              <a:t>5. května 2012</a:t>
            </a:r>
          </a:p>
          <a:p>
            <a:pPr eaLnBrk="1" hangingPunct="1">
              <a:defRPr/>
            </a:pPr>
            <a:endParaRPr lang="cs-CZ" altLang="cs-CZ" sz="2000" b="1" dirty="0"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2000" b="1" dirty="0">
                <a:latin typeface="Arial" charset="0"/>
              </a:rPr>
              <a:t>Zdroje:</a:t>
            </a:r>
          </a:p>
          <a:p>
            <a:pPr eaLnBrk="1" hangingPunct="1">
              <a:defRPr/>
            </a:pPr>
            <a:r>
              <a:rPr lang="cs-CZ" altLang="cs-CZ" sz="2000" dirty="0"/>
              <a:t>HÁNOVÁ, E. a kol.: Odmaturuj z literatury. </a:t>
            </a:r>
            <a:r>
              <a:rPr lang="cs-CZ" altLang="cs-CZ" sz="2000" dirty="0" err="1"/>
              <a:t>Didaktis</a:t>
            </a:r>
            <a:r>
              <a:rPr lang="cs-CZ" altLang="cs-CZ" sz="2000" dirty="0"/>
              <a:t>, Brno, 2002. 2. vyd. ISBN 80-8685-37-5</a:t>
            </a:r>
          </a:p>
          <a:p>
            <a:pPr eaLnBrk="1" hangingPunct="1">
              <a:defRPr/>
            </a:pPr>
            <a:r>
              <a:rPr lang="cs-CZ" altLang="cs-CZ" sz="2000" dirty="0">
                <a:hlinkClick r:id="rId2"/>
              </a:rPr>
              <a:t>http://commons.wikimedia.org/wiki/File:Da_Vinci_Vitruve_Luc_Viatour.jpg</a:t>
            </a:r>
            <a:r>
              <a:rPr lang="cs-CZ" altLang="cs-CZ" sz="2000" dirty="0"/>
              <a:t> </a:t>
            </a:r>
            <a:r>
              <a:rPr lang="cs-CZ" altLang="cs-CZ" sz="2000" dirty="0">
                <a:cs typeface="Times New Roman"/>
              </a:rPr>
              <a:t>[cit. 12-05-05]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>
                <a:hlinkClick r:id="rId3"/>
              </a:rPr>
              <a:t>http://commons.wikimedia.org/wiki/File:Z%C3%A1mek_Litomy%C5%A1l_9.JPG</a:t>
            </a:r>
            <a:r>
              <a:rPr lang="cs-CZ" altLang="cs-CZ" sz="2000" dirty="0"/>
              <a:t> Michal Louč </a:t>
            </a:r>
            <a:r>
              <a:rPr lang="cs-CZ" altLang="cs-CZ" sz="2000" dirty="0">
                <a:cs typeface="Times New Roman"/>
              </a:rPr>
              <a:t>[cit. 12-05-05]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>
                <a:hlinkClick r:id="rId4"/>
              </a:rPr>
              <a:t>http://commons.wikimedia.org/wiki/File:Z%C3%A1mek_Litomy%C5%A1l_1.JPG</a:t>
            </a:r>
            <a:r>
              <a:rPr lang="cs-CZ" altLang="cs-CZ" sz="2000" dirty="0"/>
              <a:t> Michal Louč </a:t>
            </a:r>
            <a:r>
              <a:rPr lang="cs-CZ" altLang="cs-CZ" sz="2000" dirty="0">
                <a:cs typeface="Times New Roman"/>
              </a:rPr>
              <a:t>[cit. 12-05-05]</a:t>
            </a:r>
            <a:endParaRPr lang="cs-CZ" altLang="cs-CZ" sz="2000" dirty="0"/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endParaRPr lang="cs-CZ" altLang="cs-CZ" sz="2000" b="1" dirty="0">
              <a:latin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>
              <a:latin typeface="Arial" charset="0"/>
            </a:endParaRPr>
          </a:p>
          <a:p>
            <a:pPr eaLnBrk="1" hangingPunct="1">
              <a:defRPr/>
            </a:pPr>
            <a:endParaRPr lang="cs-CZ" altLang="cs-CZ" sz="2000" dirty="0"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AC95BC3F-29AC-4DDB-8451-3E1EA4EA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Zdroje</a:t>
            </a:r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E4F089DB-64B0-45A4-A099-733BD861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73238"/>
            <a:ext cx="8496300" cy="4357687"/>
          </a:xfrm>
        </p:spPr>
        <p:txBody>
          <a:bodyPr/>
          <a:lstStyle/>
          <a:p>
            <a:r>
              <a:rPr lang="cs-CZ" altLang="cs-CZ" sz="1600">
                <a:hlinkClick r:id="rId2"/>
              </a:rPr>
              <a:t>http://commons.wikimedia.org/wiki/File:Views_of_a_Foetus_in_the_Womb.jpg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r>
              <a:rPr lang="cs-CZ" altLang="cs-CZ" sz="1600">
                <a:hlinkClick r:id="rId3"/>
              </a:rPr>
              <a:t>http://commons.wikimedia.org/wiki/Mona_Lisa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r>
              <a:rPr lang="cs-CZ" altLang="cs-CZ" sz="1600"/>
              <a:t>, </a:t>
            </a:r>
            <a:r>
              <a:rPr lang="cs-CZ" altLang="cs-CZ" sz="1600">
                <a:hlinkClick r:id="rId4"/>
              </a:rPr>
              <a:t>http://commons.wikimedia.org/wiki/File:Leonardo_da_Vinci_046.jpg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r>
              <a:rPr lang="cs-CZ" altLang="cs-CZ" sz="1600">
                <a:hlinkClick r:id="rId5"/>
              </a:rPr>
              <a:t>http://commons.wikimedia.org/wiki/Tizian?uselang=cs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r>
              <a:rPr lang="cs-CZ" altLang="cs-CZ" sz="1600"/>
              <a:t>, </a:t>
            </a:r>
            <a:r>
              <a:rPr lang="cs-CZ" altLang="cs-CZ" sz="1600">
                <a:hlinkClick r:id="rId6"/>
              </a:rPr>
              <a:t>http://commons.wikimedia.org/wiki/File:Sandro_Botticelli_046.jpg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r>
              <a:rPr lang="cs-CZ" altLang="cs-CZ" sz="1600">
                <a:hlinkClick r:id="rId7"/>
              </a:rPr>
              <a:t>http://commons.wikimedia.org/wiki/File:Michelangelos_David.jpg</a:t>
            </a:r>
            <a:r>
              <a:rPr lang="cs-CZ" altLang="cs-CZ" sz="1600"/>
              <a:t> David Gaia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r>
              <a:rPr lang="cs-CZ" altLang="cs-CZ" sz="1600"/>
              <a:t> </a:t>
            </a:r>
            <a:r>
              <a:rPr lang="cs-CZ" altLang="cs-CZ" sz="1600">
                <a:hlinkClick r:id="rId8"/>
              </a:rPr>
              <a:t>http://knihy.abz.cz/prodej/sifra-mistra-leonarda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r>
              <a:rPr lang="cs-CZ" altLang="cs-CZ" sz="1600">
                <a:hlinkClick r:id="rId9"/>
              </a:rPr>
              <a:t>http://commons.wikimedia.org/wiki/File:Portrait_de_Dant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r>
              <a:rPr lang="cs-CZ" altLang="cs-CZ" sz="1600">
                <a:hlinkClick r:id="rId10"/>
              </a:rPr>
              <a:t>http://upload.wikimedia.org/wikipedia/commons/8/8b/Francesco-Petrarca.jpg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r>
              <a:rPr lang="cs-CZ" altLang="cs-CZ" sz="1600">
                <a:hlinkClick r:id="rId11"/>
              </a:rPr>
              <a:t>http://commons.wikimedia.org/wiki/File:Casa_di_Francesco_Petrarca,_Laura_e_il_Poeta.JP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r>
              <a:rPr lang="cs-CZ" altLang="cs-CZ" sz="1600"/>
              <a:t> </a:t>
            </a:r>
            <a:r>
              <a:rPr lang="cs-CZ" altLang="cs-CZ" sz="1600">
                <a:hlinkClick r:id="rId12"/>
              </a:rPr>
              <a:t>http://commons.wikimedia.org/wiki/File:Francesco_Petrarca01.jpg?uselang=cs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r>
              <a:rPr lang="cs-CZ" altLang="cs-CZ" sz="1600">
                <a:hlinkClick r:id="rId13"/>
              </a:rPr>
              <a:t>http://commons.wikimedia.org/wiki/File:Andrea_del_Castagno_Giovanni_Boccaccio_c_1450.jpg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r>
              <a:rPr lang="cs-CZ" altLang="cs-CZ" sz="1600">
                <a:hlinkClick r:id="rId14"/>
              </a:rPr>
              <a:t>http://commons.wikimedia.org/wiki/File:Klemke_Decamerone_2.jpg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12365F67-2F6D-4543-BC7B-C1D21544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Zdroje</a:t>
            </a:r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1AED7563-AA10-4E0E-B559-98FAB30C4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>
                <a:hlinkClick r:id="rId2"/>
              </a:rPr>
              <a:t>http://commons.wikimedia.org/wiki/File:Aagostini_donquixote_01.jpg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pPr eaLnBrk="1" hangingPunct="1"/>
            <a:r>
              <a:rPr lang="cs-CZ" altLang="cs-CZ" sz="1600">
                <a:hlinkClick r:id="rId3"/>
              </a:rPr>
              <a:t>http://commons.wikimedia.org/wiki/File:Don_Quixote_9.jpg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pPr eaLnBrk="1" hangingPunct="1"/>
            <a:r>
              <a:rPr lang="cs-CZ" altLang="cs-CZ" sz="1600">
                <a:hlinkClick r:id="rId3"/>
              </a:rPr>
              <a:t>http://commons.wikimedia.org/wiki/File:Don_Quixote_9.jpg</a:t>
            </a:r>
            <a:r>
              <a:rPr lang="cs-CZ" altLang="cs-CZ" sz="1600"/>
              <a:t> </a:t>
            </a:r>
            <a:r>
              <a:rPr lang="cs-CZ" altLang="cs-CZ" sz="1600">
                <a:cs typeface="Times New Roman" panose="02020603050405020304" pitchFamily="18" charset="0"/>
              </a:rPr>
              <a:t>[cit. 12-05-05]</a:t>
            </a:r>
            <a:endParaRPr lang="cs-CZ" altLang="cs-CZ" sz="1600"/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B91649-F0C2-4503-BCB9-9F5C5C34F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Předpoklady vzniku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AD74EAA-98AE-486B-871B-C20DD5064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>
                <a:latin typeface="Arial" panose="020B0604020202020204" pitchFamily="34" charset="0"/>
              </a:rPr>
              <a:t>Reformace </a:t>
            </a:r>
            <a:r>
              <a:rPr lang="cs-CZ" altLang="cs-CZ">
                <a:latin typeface="Arial" panose="020B0604020202020204" pitchFamily="34" charset="0"/>
              </a:rPr>
              <a:t>– nový pohled středověkého člověka na svět a život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latin typeface="Arial" panose="020B0604020202020204" pitchFamily="34" charset="0"/>
              </a:rPr>
              <a:t>Zámořské objevy</a:t>
            </a:r>
            <a:r>
              <a:rPr lang="cs-CZ" altLang="cs-CZ">
                <a:latin typeface="Arial" panose="020B0604020202020204" pitchFamily="34" charset="0"/>
              </a:rPr>
              <a:t> (K. Kolumbus, A. Vespuci, V. da Gama, F. Magalhaes)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latin typeface="Arial" panose="020B0604020202020204" pitchFamily="34" charset="0"/>
              </a:rPr>
              <a:t>Astronomické objevy</a:t>
            </a:r>
            <a:r>
              <a:rPr lang="cs-CZ" altLang="cs-CZ">
                <a:latin typeface="Arial" panose="020B0604020202020204" pitchFamily="34" charset="0"/>
              </a:rPr>
              <a:t> (M. Koperník - heliocentrismus, G. Bruno, G. Galilei)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Vzestup měst a měšťanů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Vynález </a:t>
            </a:r>
            <a:r>
              <a:rPr lang="cs-CZ" altLang="cs-CZ" b="1">
                <a:latin typeface="Arial" panose="020B0604020202020204" pitchFamily="34" charset="0"/>
              </a:rPr>
              <a:t>knihtisku</a:t>
            </a:r>
            <a:r>
              <a:rPr lang="cs-CZ" altLang="cs-CZ">
                <a:latin typeface="Arial" panose="020B0604020202020204" pitchFamily="34" charset="0"/>
              </a:rPr>
              <a:t> – J. Gutenberg 1450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A09FEF8-5002-4E75-ACF0-C58EFD855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Renesance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24B2B11-C45E-4FB2-A03E-6383CD930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umělecký a myšlenkový směr poč. 14. st.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vzniká v Itálii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znamená </a:t>
            </a:r>
            <a:r>
              <a:rPr lang="cs-CZ" altLang="cs-CZ" b="1">
                <a:latin typeface="Arial" panose="020B0604020202020204" pitchFamily="34" charset="0"/>
              </a:rPr>
              <a:t>znovuzrození</a:t>
            </a:r>
            <a:r>
              <a:rPr lang="cs-CZ" altLang="cs-CZ">
                <a:latin typeface="Arial" panose="020B0604020202020204" pitchFamily="34" charset="0"/>
              </a:rPr>
              <a:t> antické kultury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oslavuje člověka, jeho rozum a schopnosti, plné prožití </a:t>
            </a:r>
            <a:r>
              <a:rPr lang="cs-CZ" altLang="cs-CZ" b="1">
                <a:latin typeface="Arial" panose="020B0604020202020204" pitchFamily="34" charset="0"/>
              </a:rPr>
              <a:t>pozemského života</a:t>
            </a:r>
            <a:r>
              <a:rPr lang="cs-CZ" altLang="cs-CZ">
                <a:latin typeface="Arial" panose="020B0604020202020204" pitchFamily="34" charset="0"/>
              </a:rPr>
              <a:t> x středověké naději v posmrtné vykoupení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49D092C-CCB0-433D-BAE6-BABE511F8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Humanismus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222F044-9ADB-4505-86A0-D17E8C4D4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Myšlenkový směr, jehož zájmem je poznání člověka (ne Boha).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Zdůrazňuje lidskou důstojnost a svobodný rozvoj osobnosti.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Studium antických spisů.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FBAD7F9-2766-4D5D-98F1-B6B57169A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Renesanční architektura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2229AED-04B9-4E1B-A145-F833D8CCD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Nejvíce patrný vliv </a:t>
            </a:r>
            <a:r>
              <a:rPr lang="cs-CZ" altLang="cs-CZ" sz="2800" u="sng">
                <a:latin typeface="Arial" panose="020B0604020202020204" pitchFamily="34" charset="0"/>
              </a:rPr>
              <a:t>antiky</a:t>
            </a:r>
            <a:r>
              <a:rPr lang="cs-CZ" altLang="cs-CZ" sz="2800">
                <a:latin typeface="Arial" panose="020B0604020202020204" pitchFamily="34" charset="0"/>
              </a:rPr>
              <a:t> – sloupy, podloubí, kopule, stavby rozloženy do šířky, sgrafita.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Vznikají převážně </a:t>
            </a:r>
            <a:r>
              <a:rPr lang="cs-CZ" altLang="cs-CZ" sz="2800" u="sng">
                <a:latin typeface="Arial" panose="020B0604020202020204" pitchFamily="34" charset="0"/>
              </a:rPr>
              <a:t>světské stavby</a:t>
            </a:r>
            <a:r>
              <a:rPr lang="cs-CZ" altLang="cs-CZ" sz="2800">
                <a:latin typeface="Arial" panose="020B0604020202020204" pitchFamily="34" charset="0"/>
              </a:rPr>
              <a:t> – pohodlné reprezentativní zámky, měšťanské domy, radnice.</a:t>
            </a:r>
          </a:p>
        </p:txBody>
      </p:sp>
      <p:pic>
        <p:nvPicPr>
          <p:cNvPr id="10244" name="Picture 5" descr="120px-Z%C3%A1mek_Litomy%C5%A1l_9">
            <a:hlinkClick r:id="rId3"/>
            <a:extLst>
              <a:ext uri="{FF2B5EF4-FFF2-40B4-BE49-F238E27FC236}">
                <a16:creationId xmlns:a16="http://schemas.microsoft.com/office/drawing/2014/main" id="{06A98CA0-62CC-49B1-A613-87F212106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89363"/>
            <a:ext cx="34559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2A25C70C-166C-48AD-92EC-5E6FFAF43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2291" name="Picture 6" descr="File:Zámek Litomyšl 1.JPG">
            <a:hlinkClick r:id="rId3"/>
            <a:extLst>
              <a:ext uri="{FF2B5EF4-FFF2-40B4-BE49-F238E27FC236}">
                <a16:creationId xmlns:a16="http://schemas.microsoft.com/office/drawing/2014/main" id="{E35FB8D6-0DB3-46A5-887D-F08D7294D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4963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8">
            <a:extLst>
              <a:ext uri="{FF2B5EF4-FFF2-40B4-BE49-F238E27FC236}">
                <a16:creationId xmlns:a16="http://schemas.microsoft.com/office/drawing/2014/main" id="{13C8BBCE-DE17-4286-9811-9594C1400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857250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krenelování</a:t>
            </a:r>
          </a:p>
        </p:txBody>
      </p:sp>
      <p:sp>
        <p:nvSpPr>
          <p:cNvPr id="12293" name="Text Box 11">
            <a:extLst>
              <a:ext uri="{FF2B5EF4-FFF2-40B4-BE49-F238E27FC236}">
                <a16:creationId xmlns:a16="http://schemas.microsoft.com/office/drawing/2014/main" id="{E3455E7D-9FA7-4225-B65D-F561BA504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1792288"/>
            <a:ext cx="92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arkády</a:t>
            </a:r>
          </a:p>
        </p:txBody>
      </p:sp>
      <p:sp>
        <p:nvSpPr>
          <p:cNvPr id="12294" name="Text Box 12">
            <a:extLst>
              <a:ext uri="{FF2B5EF4-FFF2-40B4-BE49-F238E27FC236}">
                <a16:creationId xmlns:a16="http://schemas.microsoft.com/office/drawing/2014/main" id="{544DC493-5618-4DD8-AE6D-9C584C063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40973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sgrafita</a:t>
            </a:r>
          </a:p>
        </p:txBody>
      </p:sp>
      <p:sp>
        <p:nvSpPr>
          <p:cNvPr id="12295" name="Text Box 13">
            <a:extLst>
              <a:ext uri="{FF2B5EF4-FFF2-40B4-BE49-F238E27FC236}">
                <a16:creationId xmlns:a16="http://schemas.microsoft.com/office/drawing/2014/main" id="{ECC3A0C4-E0D7-4DDD-8119-ECD5440D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4168775"/>
            <a:ext cx="211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sdružená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obdélníková okna</a:t>
            </a:r>
          </a:p>
        </p:txBody>
      </p:sp>
      <p:sp>
        <p:nvSpPr>
          <p:cNvPr id="12296" name="Line 14">
            <a:extLst>
              <a:ext uri="{FF2B5EF4-FFF2-40B4-BE49-F238E27FC236}">
                <a16:creationId xmlns:a16="http://schemas.microsoft.com/office/drawing/2014/main" id="{56DF0416-2BC0-4365-9803-940150BC1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1052513"/>
            <a:ext cx="7207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Line 15">
            <a:extLst>
              <a:ext uri="{FF2B5EF4-FFF2-40B4-BE49-F238E27FC236}">
                <a16:creationId xmlns:a16="http://schemas.microsoft.com/office/drawing/2014/main" id="{44A8353D-4B67-4CB7-9DE9-893DB62D7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126841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Line 16">
            <a:extLst>
              <a:ext uri="{FF2B5EF4-FFF2-40B4-BE49-F238E27FC236}">
                <a16:creationId xmlns:a16="http://schemas.microsoft.com/office/drawing/2014/main" id="{C4BAE52E-AF84-465E-B28E-517CA3BFD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2205038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9" name="Line 17">
            <a:extLst>
              <a:ext uri="{FF2B5EF4-FFF2-40B4-BE49-F238E27FC236}">
                <a16:creationId xmlns:a16="http://schemas.microsoft.com/office/drawing/2014/main" id="{13C63CAB-709A-405B-BF9D-797F158C5F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6825" y="2708275"/>
            <a:ext cx="2159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0" name="Text Box 18">
            <a:extLst>
              <a:ext uri="{FF2B5EF4-FFF2-40B4-BE49-F238E27FC236}">
                <a16:creationId xmlns:a16="http://schemas.microsoft.com/office/drawing/2014/main" id="{4C45A0CB-8F73-4F53-B704-111956709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5681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2301" name="Line 19">
            <a:extLst>
              <a:ext uri="{FF2B5EF4-FFF2-40B4-BE49-F238E27FC236}">
                <a16:creationId xmlns:a16="http://schemas.microsoft.com/office/drawing/2014/main" id="{EE50D63D-2A92-4B6B-8E3B-4037C5170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42926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2" name="Text Box 20">
            <a:extLst>
              <a:ext uri="{FF2B5EF4-FFF2-40B4-BE49-F238E27FC236}">
                <a16:creationId xmlns:a16="http://schemas.microsoft.com/office/drawing/2014/main" id="{BD86346F-F22C-4B8C-98E5-32ED9D5EC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6113463"/>
            <a:ext cx="837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čtvercový nebo obdélníkový půdorys staveb, uvnitř nádvoří, kolem zahrada</a:t>
            </a:r>
          </a:p>
        </p:txBody>
      </p:sp>
      <p:sp>
        <p:nvSpPr>
          <p:cNvPr id="12303" name="Text Box 21">
            <a:extLst>
              <a:ext uri="{FF2B5EF4-FFF2-40B4-BE49-F238E27FC236}">
                <a16:creationId xmlns:a16="http://schemas.microsoft.com/office/drawing/2014/main" id="{53C7DD26-7E00-4720-847C-6A4D00EFA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398463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zámek</a:t>
            </a:r>
          </a:p>
        </p:txBody>
      </p:sp>
      <p:sp>
        <p:nvSpPr>
          <p:cNvPr id="12304" name="Text Box 22">
            <a:extLst>
              <a:ext uri="{FF2B5EF4-FFF2-40B4-BE49-F238E27FC236}">
                <a16:creationId xmlns:a16="http://schemas.microsoft.com/office/drawing/2014/main" id="{C8C7F263-E043-4DEB-B2EB-D08672C8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641350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věž s renesanční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helmicí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87E2DB6-8965-415E-B06B-4FAC122E5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Malířství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A00A007-FF52-4255-8790-D1A98FAC3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náměty z antické mytologie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zobrazení nahého lidského těla – anatomie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portréty a autoportréty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objev perspektivy</a:t>
            </a:r>
          </a:p>
          <a:p>
            <a:pPr eaLnBrk="1" hangingPunct="1"/>
            <a:endParaRPr lang="cs-CZ" altLang="cs-CZ" sz="2800">
              <a:latin typeface="Arial" panose="020B0604020202020204" pitchFamily="34" charset="0"/>
            </a:endParaRPr>
          </a:p>
        </p:txBody>
      </p:sp>
      <p:pic>
        <p:nvPicPr>
          <p:cNvPr id="14340" name="Picture 5" descr="File:Views of a Foetus in the Womb.jpg">
            <a:hlinkClick r:id="rId3"/>
            <a:extLst>
              <a:ext uri="{FF2B5EF4-FFF2-40B4-BE49-F238E27FC236}">
                <a16:creationId xmlns:a16="http://schemas.microsoft.com/office/drawing/2014/main" id="{78EA8EA1-4B96-48DA-9C0C-88384DE1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24175"/>
            <a:ext cx="280828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A8BA46A5-A171-41B3-9E05-CDF7CE8DF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Leonardo da Vinci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1EF18A25-F2E9-490A-81DD-AF97ED7A2C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7013" cy="4302125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Mona Lisa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908EA444-63FA-4A83-9BBE-42021E24C2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828800"/>
            <a:ext cx="4037012" cy="4302125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Dáma s hranostajem</a:t>
            </a:r>
          </a:p>
        </p:txBody>
      </p:sp>
      <p:pic>
        <p:nvPicPr>
          <p:cNvPr id="16389" name="Picture 8" descr="Mona Lisa, by Leonardo da Vinci, from C2RMF retouched.jpg">
            <a:hlinkClick r:id="rId3"/>
            <a:extLst>
              <a:ext uri="{FF2B5EF4-FFF2-40B4-BE49-F238E27FC236}">
                <a16:creationId xmlns:a16="http://schemas.microsoft.com/office/drawing/2014/main" id="{EF3AC0BE-5A86-4101-B1FF-DD555C42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30972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File:Leonardo da Vinci 046.jpg">
            <a:hlinkClick r:id="rId5"/>
            <a:extLst>
              <a:ext uri="{FF2B5EF4-FFF2-40B4-BE49-F238E27FC236}">
                <a16:creationId xmlns:a16="http://schemas.microsoft.com/office/drawing/2014/main" id="{A03B3E42-3BD5-4521-B1C3-1E37028BB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349500"/>
            <a:ext cx="3240087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vadrant">
  <a:themeElements>
    <a:clrScheme name="Kv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Kv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v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v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v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v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v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423</TotalTime>
  <Words>1689</Words>
  <Application>Microsoft Office PowerPoint</Application>
  <PresentationFormat>Předvádění na obrazovce (4:3)</PresentationFormat>
  <Paragraphs>186</Paragraphs>
  <Slides>29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Times New Roman</vt:lpstr>
      <vt:lpstr>Arial</vt:lpstr>
      <vt:lpstr>Wingdings</vt:lpstr>
      <vt:lpstr>Kvadrant</vt:lpstr>
      <vt:lpstr>Prezentace aplikace PowerPoint</vt:lpstr>
      <vt:lpstr>Renesance a humanismus</vt:lpstr>
      <vt:lpstr>Předpoklady vzniku</vt:lpstr>
      <vt:lpstr>Renesance</vt:lpstr>
      <vt:lpstr>Humanismus</vt:lpstr>
      <vt:lpstr>Renesanční architektura</vt:lpstr>
      <vt:lpstr>Prezentace aplikace PowerPoint</vt:lpstr>
      <vt:lpstr>Malířství</vt:lpstr>
      <vt:lpstr>Leonardo da Vinci</vt:lpstr>
      <vt:lpstr>Antické náměty</vt:lpstr>
      <vt:lpstr>Sochařství</vt:lpstr>
      <vt:lpstr>Renesanční osobnost</vt:lpstr>
      <vt:lpstr>Italská literatura</vt:lpstr>
      <vt:lpstr> Dante Alighieri 1265 - 1321</vt:lpstr>
      <vt:lpstr>Božská komedie</vt:lpstr>
      <vt:lpstr>Průvodci – ilustrace Gustav Doré</vt:lpstr>
      <vt:lpstr>Francesco Petrarca 1304 - 1374</vt:lpstr>
      <vt:lpstr>Zpěvník (Sonety Lauře)</vt:lpstr>
      <vt:lpstr>Laura</vt:lpstr>
      <vt:lpstr>Giovanni Boccaccio 1313 - 1375</vt:lpstr>
      <vt:lpstr>Dekameron</vt:lpstr>
      <vt:lpstr>Prezentace aplikace PowerPoint</vt:lpstr>
      <vt:lpstr>Španělská literatura</vt:lpstr>
      <vt:lpstr>Miguel de Cervantes y Saavedra</vt:lpstr>
      <vt:lpstr>Důmyslný rytíř don Quijote de la Mancha</vt:lpstr>
      <vt:lpstr>Prezentace aplikace PowerPoint</vt:lpstr>
      <vt:lpstr>Děkuji za pozornost</vt:lpstr>
      <vt:lpstr>Zdroje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Renesance a humanismus</dc:title>
  <dc:creator>JM</dc:creator>
  <cp:lastModifiedBy>Hečko Aleš</cp:lastModifiedBy>
  <cp:revision>20</cp:revision>
  <dcterms:created xsi:type="dcterms:W3CDTF">2012-01-21T18:57:28Z</dcterms:created>
  <dcterms:modified xsi:type="dcterms:W3CDTF">2020-04-20T07:16:15Z</dcterms:modified>
</cp:coreProperties>
</file>