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  <p:sldMasterId id="2147483754" r:id="rId2"/>
  </p:sldMasterIdLst>
  <p:notesMasterIdLst>
    <p:notesMasterId r:id="rId17"/>
  </p:notesMasterIdLst>
  <p:sldIdLst>
    <p:sldId id="273" r:id="rId3"/>
    <p:sldId id="274" r:id="rId4"/>
    <p:sldId id="257" r:id="rId5"/>
    <p:sldId id="258" r:id="rId6"/>
    <p:sldId id="264" r:id="rId7"/>
    <p:sldId id="259" r:id="rId8"/>
    <p:sldId id="265" r:id="rId9"/>
    <p:sldId id="268" r:id="rId10"/>
    <p:sldId id="269" r:id="rId11"/>
    <p:sldId id="260" r:id="rId12"/>
    <p:sldId id="266" r:id="rId13"/>
    <p:sldId id="270" r:id="rId14"/>
    <p:sldId id="272" r:id="rId15"/>
    <p:sldId id="267" r:id="rId1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FEE8ADE-D3E1-48AD-8B26-8C4B70DE1E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Lucida Sans Unicode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D738B80-B47E-444B-8D39-56DCE8EFCE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Lucida Sans Unicode" pitchFamily="34" charset="0"/>
              </a:defRPr>
            </a:lvl1pPr>
          </a:lstStyle>
          <a:p>
            <a:pPr>
              <a:defRPr/>
            </a:pPr>
            <a:fld id="{8D3F9A7A-2ECD-477B-BC72-A00C70997D56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08AA0F7-486B-4FCC-9146-004E415545C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60223147-3941-485C-AE9D-900E5CE5C1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B1CE05A9-4993-48C9-AF8A-E5D01379C22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Lucida Sans Unicode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F683AAB5-CE7E-45ED-B27F-E73CADAB84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Lucida Sans Unicode" panose="020B0602030504020204" pitchFamily="34" charset="0"/>
              </a:defRPr>
            </a:lvl1pPr>
          </a:lstStyle>
          <a:p>
            <a:fld id="{12E6E386-E87D-482C-8EC7-70E30F787A4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A2AF67C-1829-4F80-9726-53EE37D756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074E1D4-89ED-49A6-BF10-2EB01E2F7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http://commons.wikimedia.org/wiki/File:Jemewein,_Felix_-_J.A._Komensky_selouci_se_svo_vlasti_(1885).jpg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17AE042-3EB7-4F29-B996-0FE7B28725B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C0B9100-F328-47EC-9582-887CEDD06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http://commons.wikimedia.org/wiki/File:Brozik,_Vaclav_-_J.A._Komensky_ve_sve_pracovne_v_Amsterodamu_(1891).jpg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A220DA7-9A55-4C07-A15B-7D52D05B9CE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2126741-8A2D-4933-95F2-E26BC1F2E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http://upload.wikimedia.org/wikipedia/commons/a/ac/Labyrint_sveta.jpg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33840F4-7BD0-4986-91A5-7B9A80453B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787883F-9B87-4326-9474-5A1F92AA03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97932AFB-F22F-4211-A4C9-B7F6C60677A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096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FB9CEB-3024-4153-AD8C-CA87EC9BFC3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4152B-9B07-4C10-A25A-1B1CAB02DF0E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07E49B-962F-4678-AD0A-B7DC68B883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5E3759-942A-412F-812B-2931F7AEEC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E6CCF-C80E-4602-B50B-F4CAD5A4BB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7266277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065505F-A493-4D41-A8DC-C7F94155F2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F44F8-7318-4ECB-AA45-8E8B34F32A14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7F34BE0-FB7E-49B0-BDA4-0717DE393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840BC32-2FE5-453F-A245-92AC8783F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D0C0D-3B96-4B0E-9341-DB9CB61753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6293706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3A8BE57-DC56-4324-954C-62EB2E3138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B0DD5-0607-4B98-9594-C0A536477504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364B5F9-0397-474D-9FBF-57D989873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BC493CE-261E-415A-95FE-9A4ED1ADA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22BCE-3481-46DE-A9F2-0BBE258BBD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1787723"/>
      </p:ext>
    </p:extLst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6">
            <a:extLst>
              <a:ext uri="{FF2B5EF4-FFF2-40B4-BE49-F238E27FC236}">
                <a16:creationId xmlns:a16="http://schemas.microsoft.com/office/drawing/2014/main" id="{D2A3AC09-B3FF-4733-AEEB-EBEA05A72496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olný tvar 7">
            <a:extLst>
              <a:ext uri="{FF2B5EF4-FFF2-40B4-BE49-F238E27FC236}">
                <a16:creationId xmlns:a16="http://schemas.microsoft.com/office/drawing/2014/main" id="{BB316D1B-C3D4-42A7-9B29-682FF5AE5136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Pravoúhlý trojúhelník 5">
            <a:extLst>
              <a:ext uri="{FF2B5EF4-FFF2-40B4-BE49-F238E27FC236}">
                <a16:creationId xmlns:a16="http://schemas.microsoft.com/office/drawing/2014/main" id="{DBE13CA8-2003-474D-820C-8278D98F3598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Přímá spojovací čára 11">
            <a:extLst>
              <a:ext uri="{FF2B5EF4-FFF2-40B4-BE49-F238E27FC236}">
                <a16:creationId xmlns:a16="http://schemas.microsoft.com/office/drawing/2014/main" id="{7F97F041-D462-4E14-B3CA-CE16CA970D1F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vojitá šipka 12">
            <a:extLst>
              <a:ext uri="{FF2B5EF4-FFF2-40B4-BE49-F238E27FC236}">
                <a16:creationId xmlns:a16="http://schemas.microsoft.com/office/drawing/2014/main" id="{0952B790-6432-453B-95C7-5D5C278C5524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Dvojitá šipka 13">
            <a:extLst>
              <a:ext uri="{FF2B5EF4-FFF2-40B4-BE49-F238E27FC236}">
                <a16:creationId xmlns:a16="http://schemas.microsoft.com/office/drawing/2014/main" id="{CA9CB43F-D05A-44AB-938A-DE4DFA0F69CF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datum 3">
            <a:extLst>
              <a:ext uri="{FF2B5EF4-FFF2-40B4-BE49-F238E27FC236}">
                <a16:creationId xmlns:a16="http://schemas.microsoft.com/office/drawing/2014/main" id="{A0FC3C15-08B5-4350-8242-B2B6E8A91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113386-552B-4596-A949-CC61DDB83675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11" name="Zástupný symbol pro zápatí 4">
            <a:extLst>
              <a:ext uri="{FF2B5EF4-FFF2-40B4-BE49-F238E27FC236}">
                <a16:creationId xmlns:a16="http://schemas.microsoft.com/office/drawing/2014/main" id="{F545CB42-9FF7-4692-9098-F13EB6AF7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5">
            <a:extLst>
              <a:ext uri="{FF2B5EF4-FFF2-40B4-BE49-F238E27FC236}">
                <a16:creationId xmlns:a16="http://schemas.microsoft.com/office/drawing/2014/main" id="{4AAA9729-6A05-4235-8090-70C116AF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EE4D8-3AC7-4A48-A4BA-C7B8EF884E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6904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6">
            <a:extLst>
              <a:ext uri="{FF2B5EF4-FFF2-40B4-BE49-F238E27FC236}">
                <a16:creationId xmlns:a16="http://schemas.microsoft.com/office/drawing/2014/main" id="{E1928DC0-51A9-43BF-9AE0-49E64C56C3BD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7">
            <a:extLst>
              <a:ext uri="{FF2B5EF4-FFF2-40B4-BE49-F238E27FC236}">
                <a16:creationId xmlns:a16="http://schemas.microsoft.com/office/drawing/2014/main" id="{A36A3AB0-0CEF-4C9C-9DB8-54F9240E9F49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>
            <a:extLst>
              <a:ext uri="{FF2B5EF4-FFF2-40B4-BE49-F238E27FC236}">
                <a16:creationId xmlns:a16="http://schemas.microsoft.com/office/drawing/2014/main" id="{D0D32402-32CF-4179-8F7A-147C6B65E8E9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Přímá spojovací čára 11">
            <a:extLst>
              <a:ext uri="{FF2B5EF4-FFF2-40B4-BE49-F238E27FC236}">
                <a16:creationId xmlns:a16="http://schemas.microsoft.com/office/drawing/2014/main" id="{05309D84-ED2D-4ACC-BCE1-364733F47EDC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" name="Zástupný symbol pro datum 4">
            <a:extLst>
              <a:ext uri="{FF2B5EF4-FFF2-40B4-BE49-F238E27FC236}">
                <a16:creationId xmlns:a16="http://schemas.microsoft.com/office/drawing/2014/main" id="{0174C4BF-D2F3-437A-A619-A1F96B18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8A305B-9551-415B-AC2A-C370B739830C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11" name="Zástupný symbol pro zápatí 5">
            <a:extLst>
              <a:ext uri="{FF2B5EF4-FFF2-40B4-BE49-F238E27FC236}">
                <a16:creationId xmlns:a16="http://schemas.microsoft.com/office/drawing/2014/main" id="{979BEF86-01D8-46E4-9209-1C82524DB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6">
            <a:extLst>
              <a:ext uri="{FF2B5EF4-FFF2-40B4-BE49-F238E27FC236}">
                <a16:creationId xmlns:a16="http://schemas.microsoft.com/office/drawing/2014/main" id="{804275A6-84D0-4257-849A-6CF865ED2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F47D5-8F6E-437A-BB73-D83AC65A4F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9999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26D048-A431-4AA8-A02A-2192BF554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2DB872-DC8F-4BA5-AD0F-D1EF7AF6C5CB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2C16EE3-7E02-4365-96D6-90E03B8B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BB9FF21-FE85-4F0F-B3E5-C1E5AD6E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EAFEF-808F-490C-B7DF-94044DD9B0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5566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lný tvar 6">
            <a:extLst>
              <a:ext uri="{FF2B5EF4-FFF2-40B4-BE49-F238E27FC236}">
                <a16:creationId xmlns:a16="http://schemas.microsoft.com/office/drawing/2014/main" id="{666EFEA2-BD09-4C9A-BFAF-F040F7512047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Volný tvar 7">
            <a:extLst>
              <a:ext uri="{FF2B5EF4-FFF2-40B4-BE49-F238E27FC236}">
                <a16:creationId xmlns:a16="http://schemas.microsoft.com/office/drawing/2014/main" id="{8FEA9E7E-7A10-4A81-BD3B-AEC9F7866AAC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Pravoúhlý trojúhelník 4">
            <a:extLst>
              <a:ext uri="{FF2B5EF4-FFF2-40B4-BE49-F238E27FC236}">
                <a16:creationId xmlns:a16="http://schemas.microsoft.com/office/drawing/2014/main" id="{813C316B-9DAC-40C9-A4A9-C531F60F5A6D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Přímá spojovací čára 11">
            <a:extLst>
              <a:ext uri="{FF2B5EF4-FFF2-40B4-BE49-F238E27FC236}">
                <a16:creationId xmlns:a16="http://schemas.microsoft.com/office/drawing/2014/main" id="{19D5D048-80E2-41D1-BA64-9F52AECD4F7B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datum 2">
            <a:extLst>
              <a:ext uri="{FF2B5EF4-FFF2-40B4-BE49-F238E27FC236}">
                <a16:creationId xmlns:a16="http://schemas.microsoft.com/office/drawing/2014/main" id="{12AD3708-FF99-40B5-9ED5-1F34E065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5503CF-E7D2-4E53-8D5C-712C9CE65F93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9" name="Zástupný symbol pro zápatí 3">
            <a:extLst>
              <a:ext uri="{FF2B5EF4-FFF2-40B4-BE49-F238E27FC236}">
                <a16:creationId xmlns:a16="http://schemas.microsoft.com/office/drawing/2014/main" id="{BA934FBD-617E-4F61-8E74-60807D8F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4">
            <a:extLst>
              <a:ext uri="{FF2B5EF4-FFF2-40B4-BE49-F238E27FC236}">
                <a16:creationId xmlns:a16="http://schemas.microsoft.com/office/drawing/2014/main" id="{25F64A49-9476-414F-AE2E-A1B325F9F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1CB3F-8CF3-4725-959E-B27AB88781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29147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186EC0-0251-44E8-BF24-12250C75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68FB18-FA05-4DCE-8FF5-11A0787E6CC7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F1F067-4B98-4D2F-B5D4-8CA27724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B1EFD0-505B-443E-A1B4-CA2A7F19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24580-EE82-4A3C-88A8-2142C3368F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4101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B7101A6-2DBC-4EEF-B1B4-CF93EC86A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CC23-5F23-473A-84AC-B3CE636FD1B6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78DAC74-2361-4EB4-9BF4-716EA8C906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3A0D917-66E1-4FEF-A6A8-8FA4130824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318692-5F33-427B-8838-6CDAD8CDAC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1618545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399F597-99B1-4A51-9AC5-EB163261C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1DCB5-43B0-42EA-92B8-55095D3AB311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C835E37-88B2-4966-9640-6BB7990D8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7CCF6B8-A724-4360-8F68-66588CFCD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C07F5-8D45-46C5-B4F6-856868E957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4102727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EF1C9FD-FF2F-44BD-AB6A-87CC75E539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9F45A-83BB-4587-BE22-7AED4AFDE4A7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E8A3726-FB39-4434-86D8-A50826AA1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3ECB6318-19D1-4D63-9E87-908059E733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41F3B-210B-4C41-AFD1-5D4A356FDC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8089432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9E9C4AE-91B3-4934-B566-854D596DAA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F0371-266F-4B20-A646-0EA1DF00FD5B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5FA2B46-9BCA-42CC-AFE2-44663EF94F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0E015A67-3FFD-45A5-BF6A-1E8D98A6F7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D78A7-03F0-4366-811E-F002A1F9F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9149571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B60C5E80-1569-49DA-BF11-E430F7A610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7C7C3-0D76-4293-8B98-D8C8EFA262F3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2F6EB03-1EC6-415F-BC41-B15FEE498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A800E44-0C27-4503-916A-4A9F3E7EAC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E8895-8923-4ECC-97C0-9C630DFE1D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264484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E3DE99A-4A17-41DF-8B79-90D8DCA7B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DAE2C-3612-49D0-B6A9-BF331053A925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12DB25C9-986B-4151-B3C8-E30AE2981E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EE8A4A0-6791-4D28-90F5-5A559E5BA1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13ACC0-B2D9-4A31-AACB-642D45A27C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1848647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AB06977-CFC8-4DCE-9797-821C3678B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16FDF-89E0-4603-87BF-93ECD525F042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F6A7C73-3070-4ACA-854D-0A1EACA40D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79655A9-9698-44DD-B9C0-D00A29EF36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49A43-9876-4EA8-8F0F-A3D07C35D0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0503592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7C2937F-FF49-4386-B7EB-1E38B770C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7DF73-815D-40AA-AB5E-27F7167BE1D8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C33F345-C60D-4EE5-B6B5-75F62B679D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61CFFD3B-E388-4AD1-9BA8-73CDFAE861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7E5FA-59B5-4059-8132-0A86462233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5384766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D2B2731-A42A-4C71-92A8-0D621C951C4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9939" name="Freeform 3">
              <a:extLst>
                <a:ext uri="{FF2B5EF4-FFF2-40B4-BE49-F238E27FC236}">
                  <a16:creationId xmlns:a16="http://schemas.microsoft.com/office/drawing/2014/main" id="{8E4569E1-78B4-49A9-81D9-A8BB582994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509310C7-2C40-4422-ACDE-86BF56A548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9941" name="Rectangle 5">
            <a:extLst>
              <a:ext uri="{FF2B5EF4-FFF2-40B4-BE49-F238E27FC236}">
                <a16:creationId xmlns:a16="http://schemas.microsoft.com/office/drawing/2014/main" id="{AEE2E0F2-AB51-4825-94C0-00721EBED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355F864F-96DD-498E-9B1A-22BBA1DE9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99F92EE4-80EB-4B0F-A965-B700F72D00E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B245AB0-67D4-488C-AA84-65768B20E03B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39944" name="Rectangle 8">
            <a:extLst>
              <a:ext uri="{FF2B5EF4-FFF2-40B4-BE49-F238E27FC236}">
                <a16:creationId xmlns:a16="http://schemas.microsoft.com/office/drawing/2014/main" id="{E1EE68D4-58E4-43E2-A22F-FCCF00C9F0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5" name="Rectangle 9">
            <a:extLst>
              <a:ext uri="{FF2B5EF4-FFF2-40B4-BE49-F238E27FC236}">
                <a16:creationId xmlns:a16="http://schemas.microsoft.com/office/drawing/2014/main" id="{98D9BAA1-640B-4335-8A54-C91366C5B5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49B2F56B-283A-4719-B6F5-DC343430E81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6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 spd="slow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>
            <a:extLst>
              <a:ext uri="{FF2B5EF4-FFF2-40B4-BE49-F238E27FC236}">
                <a16:creationId xmlns:a16="http://schemas.microsoft.com/office/drawing/2014/main" id="{CB0CDF32-DEBC-464F-B861-A3F44D6B9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1" name="Zástupný symbol pro text 29">
            <a:extLst>
              <a:ext uri="{FF2B5EF4-FFF2-40B4-BE49-F238E27FC236}">
                <a16:creationId xmlns:a16="http://schemas.microsoft.com/office/drawing/2014/main" id="{19B23FBB-EAAA-444C-9C89-42D0A1D44E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1" name="Zástupný symbol pro datum 4">
            <a:extLst>
              <a:ext uri="{FF2B5EF4-FFF2-40B4-BE49-F238E27FC236}">
                <a16:creationId xmlns:a16="http://schemas.microsoft.com/office/drawing/2014/main" id="{5E35D612-918B-4F59-B499-C13143FD4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  <a:extLst/>
          </a:lstStyle>
          <a:p>
            <a:pPr>
              <a:defRPr/>
            </a:pPr>
            <a:fld id="{1960F564-5B6B-4476-9479-1D9A874846E2}" type="datetimeFigureOut">
              <a:rPr lang="cs-CZ"/>
              <a:pPr>
                <a:defRPr/>
              </a:pPr>
              <a:t>20.04.2020</a:t>
            </a:fld>
            <a:endParaRPr lang="cs-CZ"/>
          </a:p>
        </p:txBody>
      </p:sp>
      <p:sp>
        <p:nvSpPr>
          <p:cNvPr id="16" name="Zástupný symbol pro zápatí 5">
            <a:extLst>
              <a:ext uri="{FF2B5EF4-FFF2-40B4-BE49-F238E27FC236}">
                <a16:creationId xmlns:a16="http://schemas.microsoft.com/office/drawing/2014/main" id="{7CB51FF1-0053-4773-85D7-371BD1097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6">
            <a:extLst>
              <a:ext uri="{FF2B5EF4-FFF2-40B4-BE49-F238E27FC236}">
                <a16:creationId xmlns:a16="http://schemas.microsoft.com/office/drawing/2014/main" id="{DA3ED0DB-59FC-4BD4-A2D3-849881A36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268DE78-E0F4-4BCE-BE88-91150FB9E9E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</p:sldLayoutIdLst>
  <p:transition spd="slow">
    <p:split orient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rozik,_Vaclav_-_J.A._Komensky_ve_sve_pracovne_v_Amsterodamu_(1891).jpg" TargetMode="External"/><Relationship Id="rId2" Type="http://schemas.openxmlformats.org/officeDocument/2006/relationships/hyperlink" Target="http://commons.wikimedia.org/wiki/File:Jemewein,_Felix_-_J.A._Komensky_selouci_se_svo_vlasti_(1885)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pload.wikimedia.org/wikipedia/commons/a/ac/Labyrint_sveta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//upload.wikimedia.org/wikipedia/commons/3/32/Jan_Vil%C3%ADmek_-_Jan_Amos_Komensk%C3%BD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3/35/Jemewein%2C_Felix_-_J.A._Komensky_selouci_se_svo_vlasti_%281885%29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8/85/Brozik%2C_Vaclav_-_J.A._Komensky_ve_sve_pracovne_v_Amsterodamu_%281891%29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odnadpis 2">
            <a:extLst>
              <a:ext uri="{FF2B5EF4-FFF2-40B4-BE49-F238E27FC236}">
                <a16:creationId xmlns:a16="http://schemas.microsoft.com/office/drawing/2014/main" id="{D11C903A-0535-4638-8B27-215944D7973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27088" y="2349500"/>
            <a:ext cx="7921625" cy="352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cs-CZ" altLang="cs-CZ" sz="1500">
              <a:solidFill>
                <a:srgbClr val="898989"/>
              </a:solidFill>
              <a:effectLst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1600" b="1">
                <a:effectLst/>
                <a:cs typeface="Arial" panose="020B0604020202020204" pitchFamily="34" charset="0"/>
              </a:rPr>
              <a:t>N</a:t>
            </a:r>
            <a:r>
              <a:rPr lang="cs-CZ" altLang="cs-CZ" sz="16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1600" b="1">
                <a:effectLst/>
                <a:cs typeface="Arial" panose="020B0604020202020204" pitchFamily="34" charset="0"/>
              </a:rPr>
              <a:t>zev </a:t>
            </a:r>
            <a:r>
              <a:rPr lang="cs-CZ" altLang="cs-CZ" sz="16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cs-CZ" altLang="cs-CZ" sz="1600" b="1">
                <a:effectLst/>
                <a:cs typeface="Arial" panose="020B0604020202020204" pitchFamily="34" charset="0"/>
              </a:rPr>
              <a:t>koly:</a:t>
            </a:r>
            <a:r>
              <a:rPr lang="cs-CZ" altLang="cs-CZ" sz="1600">
                <a:effectLst/>
                <a:cs typeface="Arial" panose="020B0604020202020204" pitchFamily="34" charset="0"/>
              </a:rPr>
              <a:t> Středn</a:t>
            </a:r>
            <a:r>
              <a:rPr lang="cs-CZ" altLang="cs-CZ" sz="16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1600">
                <a:effectLst/>
                <a:cs typeface="Arial" panose="020B0604020202020204" pitchFamily="34" charset="0"/>
              </a:rPr>
              <a:t> průmyslov</a:t>
            </a:r>
            <a:r>
              <a:rPr lang="cs-CZ" altLang="cs-CZ" sz="16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1600">
                <a:effectLst/>
                <a:cs typeface="Arial" panose="020B0604020202020204" pitchFamily="34" charset="0"/>
              </a:rPr>
              <a:t> </a:t>
            </a:r>
            <a:r>
              <a:rPr lang="cs-CZ" altLang="cs-CZ" sz="16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cs-CZ" altLang="cs-CZ" sz="1600">
                <a:effectLst/>
                <a:cs typeface="Arial" panose="020B0604020202020204" pitchFamily="34" charset="0"/>
              </a:rPr>
              <a:t>kola, Ostrava - V</a:t>
            </a:r>
            <a:r>
              <a:rPr lang="cs-CZ" altLang="cs-CZ" sz="16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1600">
                <a:effectLst/>
                <a:cs typeface="Arial" panose="020B0604020202020204" pitchFamily="34" charset="0"/>
              </a:rPr>
              <a:t>tkovice, př</a:t>
            </a:r>
            <a:r>
              <a:rPr lang="cs-CZ" altLang="cs-CZ" sz="16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1600">
                <a:effectLst/>
                <a:cs typeface="Arial" panose="020B0604020202020204" pitchFamily="34" charset="0"/>
              </a:rPr>
              <a:t>spěvkov</a:t>
            </a:r>
            <a:r>
              <a:rPr lang="cs-CZ" altLang="cs-CZ" sz="16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1600">
                <a:effectLst/>
                <a:cs typeface="Arial" panose="020B0604020202020204" pitchFamily="34" charset="0"/>
              </a:rPr>
              <a:t> organizace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1600" b="1">
              <a:effectLst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1600" b="1">
                <a:effectLst/>
                <a:cs typeface="Arial" panose="020B0604020202020204" pitchFamily="34" charset="0"/>
              </a:rPr>
              <a:t>Autor:</a:t>
            </a:r>
            <a:r>
              <a:rPr lang="cs-CZ" altLang="cs-CZ" sz="1600">
                <a:effectLst/>
                <a:cs typeface="Arial" panose="020B0604020202020204" pitchFamily="34" charset="0"/>
              </a:rPr>
              <a:t> 		Mgr. Vanda Malurová</a:t>
            </a:r>
            <a:endParaRPr lang="cs-CZ" altLang="cs-CZ" sz="1600" b="1">
              <a:effectLst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1600" b="1">
                <a:effectLst/>
                <a:cs typeface="Arial" panose="020B0604020202020204" pitchFamily="34" charset="0"/>
              </a:rPr>
              <a:t>Datum:</a:t>
            </a:r>
            <a:r>
              <a:rPr lang="cs-CZ" altLang="cs-CZ" sz="1600">
                <a:effectLst/>
                <a:cs typeface="Arial" panose="020B0604020202020204" pitchFamily="34" charset="0"/>
              </a:rPr>
              <a:t> 		25. května 2012</a:t>
            </a:r>
            <a:endParaRPr lang="cs-CZ" altLang="cs-CZ" sz="1600" b="1">
              <a:effectLst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1600" b="1">
                <a:effectLst/>
                <a:cs typeface="Arial" panose="020B0604020202020204" pitchFamily="34" charset="0"/>
              </a:rPr>
              <a:t>N</a:t>
            </a:r>
            <a:r>
              <a:rPr lang="cs-CZ" altLang="cs-CZ" sz="16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altLang="cs-CZ" sz="1600" b="1">
                <a:effectLst/>
                <a:cs typeface="Arial" panose="020B0604020202020204" pitchFamily="34" charset="0"/>
              </a:rPr>
              <a:t>zev:</a:t>
            </a:r>
            <a:r>
              <a:rPr lang="cs-CZ" altLang="cs-CZ" sz="1600">
                <a:effectLst/>
                <a:cs typeface="Arial" panose="020B0604020202020204" pitchFamily="34" charset="0"/>
              </a:rPr>
              <a:t> 		VY_32_INOVACE_4.1.15</a:t>
            </a:r>
            <a:endParaRPr lang="cs-CZ" altLang="cs-CZ" sz="1600" b="1">
              <a:effectLst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1600" b="1">
                <a:effectLst/>
                <a:cs typeface="Arial" panose="020B0604020202020204" pitchFamily="34" charset="0"/>
              </a:rPr>
              <a:t>Č</a:t>
            </a:r>
            <a:r>
              <a:rPr lang="cs-CZ" altLang="cs-CZ" sz="16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altLang="cs-CZ" sz="1600" b="1">
                <a:effectLst/>
                <a:cs typeface="Arial" panose="020B0604020202020204" pitchFamily="34" charset="0"/>
              </a:rPr>
              <a:t>slo projektu:</a:t>
            </a:r>
            <a:r>
              <a:rPr lang="cs-CZ" altLang="cs-CZ" sz="1600">
                <a:effectLst/>
                <a:cs typeface="Arial" panose="020B0604020202020204" pitchFamily="34" charset="0"/>
              </a:rPr>
              <a:t> 	CZ.1.07/1.5.00/34.0125</a:t>
            </a:r>
            <a:endParaRPr lang="cs-CZ" altLang="cs-CZ" sz="1600" b="1">
              <a:effectLst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1600" b="1">
                <a:effectLst/>
                <a:cs typeface="Arial" panose="020B0604020202020204" pitchFamily="34" charset="0"/>
              </a:rPr>
              <a:t>T</a:t>
            </a:r>
            <a:r>
              <a:rPr lang="cs-CZ" altLang="cs-CZ" sz="16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altLang="cs-CZ" sz="1600" b="1">
                <a:effectLst/>
                <a:cs typeface="Arial" panose="020B0604020202020204" pitchFamily="34" charset="0"/>
              </a:rPr>
              <a:t>ma:</a:t>
            </a:r>
            <a:r>
              <a:rPr lang="cs-CZ" altLang="cs-CZ" sz="1600">
                <a:effectLst/>
                <a:cs typeface="Arial" panose="020B0604020202020204" pitchFamily="34" charset="0"/>
              </a:rPr>
              <a:t>  		Jan Amos Komenský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1600" b="1">
              <a:effectLst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1600" b="1">
                <a:effectLst/>
                <a:cs typeface="Arial" panose="020B0604020202020204" pitchFamily="34" charset="0"/>
              </a:rPr>
              <a:t>Anotace: </a:t>
            </a:r>
            <a:r>
              <a:rPr lang="cs-CZ" altLang="cs-CZ" sz="1600">
                <a:effectLst/>
                <a:cs typeface="Arial" panose="020B0604020202020204" pitchFamily="34" charset="0"/>
              </a:rPr>
              <a:t>Prezentace byla vytvořena pro vyučujícího jako vizualizace výkladu o životních osudech a díle J. A. Komenského. Obsahuje text i obrázky, její části mohou sloužit jako zápis do sešitu.</a:t>
            </a:r>
            <a:endParaRPr lang="cs-CZ" altLang="cs-CZ" sz="1600">
              <a:solidFill>
                <a:srgbClr val="898989"/>
              </a:solidFill>
              <a:effectLst/>
            </a:endParaRPr>
          </a:p>
        </p:txBody>
      </p:sp>
      <p:pic>
        <p:nvPicPr>
          <p:cNvPr id="10243" name="obrázek 1">
            <a:extLst>
              <a:ext uri="{FF2B5EF4-FFF2-40B4-BE49-F238E27FC236}">
                <a16:creationId xmlns:a16="http://schemas.microsoft.com/office/drawing/2014/main" id="{A9ED4886-58C5-4065-BA9C-7860294FD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692150"/>
            <a:ext cx="7077075" cy="1657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>
            <a:extLst>
              <a:ext uri="{FF2B5EF4-FFF2-40B4-BE49-F238E27FC236}">
                <a16:creationId xmlns:a16="http://schemas.microsoft.com/office/drawing/2014/main" id="{38951790-72CE-40B1-B0E8-3A0D5323F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Labyrint světa a ráj srdce 1623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6FB2E3B4-F14A-4291-BC2D-40C6F5D01C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sz="2400" dirty="0">
                <a:latin typeface="Arial" charset="0"/>
                <a:cs typeface="Times New Roman" pitchFamily="18" charset="0"/>
              </a:rPr>
              <a:t>Literární dílo alegorického charakteru (jinotaj)</a:t>
            </a:r>
          </a:p>
          <a:p>
            <a:pPr lvl="1" eaLnBrk="1" hangingPunct="1">
              <a:defRPr/>
            </a:pPr>
            <a:r>
              <a:rPr lang="cs-CZ" sz="2400" dirty="0">
                <a:latin typeface="Arial" charset="0"/>
                <a:cs typeface="Times New Roman" pitchFamily="18" charset="0"/>
              </a:rPr>
              <a:t>Psáno česky, obsahuje kritiku společnosti 17. st.</a:t>
            </a:r>
          </a:p>
          <a:p>
            <a:pPr lvl="1" eaLnBrk="1" hangingPunct="1">
              <a:defRPr/>
            </a:pPr>
            <a:r>
              <a:rPr lang="cs-CZ" sz="2400" dirty="0">
                <a:latin typeface="Arial" charset="0"/>
                <a:cs typeface="Times New Roman" pitchFamily="18" charset="0"/>
              </a:rPr>
              <a:t>Městem, které je symbolem světa, prochází poutník (autor), aby dříve, než si vybere povolání poznal život různých společenských vrstev. </a:t>
            </a:r>
          </a:p>
          <a:p>
            <a:pPr lvl="1" eaLnBrk="1" hangingPunct="1">
              <a:defRPr/>
            </a:pPr>
            <a:r>
              <a:rPr lang="cs-CZ" sz="2400" dirty="0">
                <a:latin typeface="Arial" charset="0"/>
                <a:cs typeface="Times New Roman" pitchFamily="18" charset="0"/>
              </a:rPr>
              <a:t>Provází ho </a:t>
            </a:r>
            <a:r>
              <a:rPr lang="cs-CZ" sz="2400" dirty="0" err="1">
                <a:latin typeface="Arial" charset="0"/>
                <a:cs typeface="Times New Roman" pitchFamily="18" charset="0"/>
              </a:rPr>
              <a:t>Všezvěd</a:t>
            </a:r>
            <a:r>
              <a:rPr lang="cs-CZ" sz="2400" dirty="0">
                <a:latin typeface="Arial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Arial" charset="0"/>
                <a:cs typeface="Times New Roman" pitchFamily="18" charset="0"/>
              </a:rPr>
              <a:t>Všudybud</a:t>
            </a:r>
            <a:r>
              <a:rPr lang="cs-CZ" sz="2400" dirty="0">
                <a:latin typeface="Arial" charset="0"/>
                <a:cs typeface="Times New Roman" pitchFamily="18" charset="0"/>
              </a:rPr>
              <a:t> (lidská zvídavost) a Mámení Mámil, který mu nasazuje růžové brýle.</a:t>
            </a:r>
          </a:p>
          <a:p>
            <a:pPr lvl="1" eaLnBrk="1" hangingPunct="1">
              <a:defRPr/>
            </a:pPr>
            <a:r>
              <a:rPr lang="cs-CZ" sz="2400" dirty="0">
                <a:latin typeface="Arial" charset="0"/>
                <a:cs typeface="Times New Roman" pitchFamily="18" charset="0"/>
              </a:rPr>
              <a:t>Poutník se nenechá oklamat a vidí svět takový, jaký je, plný přetvářky, zla, podvodů a válek.</a:t>
            </a:r>
          </a:p>
          <a:p>
            <a:pPr lvl="1" eaLnBrk="1" hangingPunct="1">
              <a:defRPr/>
            </a:pPr>
            <a:r>
              <a:rPr lang="cs-CZ" sz="2400" dirty="0">
                <a:latin typeface="Arial" charset="0"/>
                <a:cs typeface="Times New Roman" pitchFamily="18" charset="0"/>
              </a:rPr>
              <a:t>Odchází do „ráje srdce“, kde najde jedinou jistotu - </a:t>
            </a:r>
            <a:r>
              <a:rPr lang="cs-CZ" sz="2400" b="1" dirty="0">
                <a:latin typeface="Arial" charset="0"/>
                <a:cs typeface="Times New Roman" pitchFamily="18" charset="0"/>
              </a:rPr>
              <a:t>víru v</a:t>
            </a:r>
            <a:r>
              <a:rPr lang="cs-CZ" sz="2400" dirty="0">
                <a:latin typeface="Arial" charset="0"/>
                <a:cs typeface="Times New Roman" pitchFamily="18" charset="0"/>
              </a:rPr>
              <a:t> </a:t>
            </a:r>
            <a:r>
              <a:rPr lang="cs-CZ" sz="2400" b="1" dirty="0">
                <a:latin typeface="Arial" charset="0"/>
                <a:cs typeface="Times New Roman" pitchFamily="18" charset="0"/>
              </a:rPr>
              <a:t>boha.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Labyrint_sveta">
            <a:extLst>
              <a:ext uri="{FF2B5EF4-FFF2-40B4-BE49-F238E27FC236}">
                <a16:creationId xmlns:a16="http://schemas.microsoft.com/office/drawing/2014/main" id="{430F0A29-E69B-43F5-AE08-F537C9DA9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60350"/>
            <a:ext cx="7129463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16522477-FC49-4B01-ADE4-D1A00DC35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Podle ukázky v pracovním listě popiš hlavní stavby a ulice města.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6981ED1-E72A-40F9-B849-B8E2742FE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DD8F3282-2466-47B6-9068-00E591B4C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Inspiroval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BBA3533-FFAA-4C1C-A544-7B922C839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František </a:t>
            </a:r>
            <a:r>
              <a:rPr lang="cs-CZ" dirty="0" err="1"/>
              <a:t>Kožík</a:t>
            </a:r>
            <a:r>
              <a:rPr lang="cs-CZ" dirty="0"/>
              <a:t>: Anděl míru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                        Světlo v temnotách</a:t>
            </a:r>
          </a:p>
          <a:p>
            <a:pPr eaLnBrk="1" hangingPunct="1">
              <a:defRPr/>
            </a:pPr>
            <a:r>
              <a:rPr lang="cs-CZ" dirty="0"/>
              <a:t>M. Václav Kratochvíl: Život Jana Amose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ransition spd="slow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CB1A173-44ED-4544-924B-D08A5E2F3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Děkuji za pozornost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00BE5F5-5A9D-4BF2-9449-19A8890D1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/>
              <a:t>Vytvořila Mgr. Vanda </a:t>
            </a:r>
            <a:r>
              <a:rPr lang="cs-CZ" sz="2000" dirty="0" err="1"/>
              <a:t>Malurová</a:t>
            </a: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25. května 2012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b="1" dirty="0"/>
              <a:t>Zdroje:</a:t>
            </a:r>
          </a:p>
          <a:p>
            <a:pPr eaLnBrk="1" hangingPunct="1">
              <a:defRPr/>
            </a:pPr>
            <a:r>
              <a:rPr lang="cs-CZ" altLang="cs-CZ" sz="2000" dirty="0"/>
              <a:t>HÁNOVÁ, E. a kol.: Odmaturuj z literatury. </a:t>
            </a:r>
            <a:r>
              <a:rPr lang="cs-CZ" altLang="cs-CZ" sz="2000" dirty="0" err="1"/>
              <a:t>Didaktis</a:t>
            </a:r>
            <a:r>
              <a:rPr lang="cs-CZ" altLang="cs-CZ" sz="2000" dirty="0"/>
              <a:t>, Brno, 2002. 2. vyd. ISBN 80-8685-37-5</a:t>
            </a:r>
          </a:p>
          <a:p>
            <a:pPr eaLnBrk="1" hangingPunct="1">
              <a:defRPr/>
            </a:pPr>
            <a:r>
              <a:rPr lang="cs-CZ" altLang="cs-CZ" sz="2000" dirty="0">
                <a:latin typeface="Arial" charset="0"/>
                <a:hlinkClick r:id="rId2"/>
              </a:rPr>
              <a:t>http://commons.wikimedia.org/wiki/File:Jemewein,_Felix_-_J.A._Komensky_selouci_se_svo_vlasti_(1885).jpg</a:t>
            </a:r>
            <a:r>
              <a:rPr lang="cs-CZ" altLang="cs-CZ" sz="2000" dirty="0">
                <a:latin typeface="Arial" charset="0"/>
              </a:rPr>
              <a:t> </a:t>
            </a:r>
            <a:r>
              <a:rPr lang="cs-CZ" altLang="cs-CZ" sz="2000" dirty="0">
                <a:latin typeface="Times New Roman"/>
                <a:cs typeface="Times New Roman"/>
              </a:rPr>
              <a:t>[cit. 12-05-25]</a:t>
            </a:r>
            <a:endParaRPr lang="cs-CZ" altLang="cs-CZ" sz="2000" dirty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latin typeface="Arial" charset="0"/>
                <a:hlinkClick r:id="rId3"/>
              </a:rPr>
              <a:t>http://commons.wikimedia.org/wiki/File:Brozik,_Vaclav_-_J.A._Komensky_ve_sve_pracovne_v_Amsterodamu_(1891).jpg</a:t>
            </a:r>
            <a:r>
              <a:rPr lang="cs-CZ" altLang="cs-CZ" sz="2000" dirty="0">
                <a:latin typeface="Arial" charset="0"/>
              </a:rPr>
              <a:t> </a:t>
            </a:r>
            <a:r>
              <a:rPr lang="cs-CZ" altLang="cs-CZ" sz="2000" dirty="0">
                <a:latin typeface="Times New Roman"/>
                <a:cs typeface="Times New Roman"/>
              </a:rPr>
              <a:t>[cit. 12-05-25]</a:t>
            </a:r>
            <a:endParaRPr lang="cs-CZ" altLang="cs-CZ" sz="2000" dirty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latin typeface="Arial" charset="0"/>
                <a:hlinkClick r:id="rId4"/>
              </a:rPr>
              <a:t>http://upload.wikimedia.org/wikipedia/commons/a/ac/Labyrint_sveta.jpg</a:t>
            </a:r>
            <a:r>
              <a:rPr lang="cs-CZ" altLang="cs-CZ" sz="2000" dirty="0">
                <a:latin typeface="Arial" charset="0"/>
              </a:rPr>
              <a:t> </a:t>
            </a:r>
            <a:r>
              <a:rPr lang="cs-CZ" altLang="cs-CZ" sz="2000" dirty="0">
                <a:latin typeface="Times New Roman"/>
                <a:cs typeface="Times New Roman"/>
              </a:rPr>
              <a:t>[cit. 12-05-25]</a:t>
            </a:r>
            <a:endParaRPr lang="cs-CZ" altLang="cs-CZ" sz="20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0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0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000" dirty="0">
              <a:latin typeface="Arial" charset="0"/>
            </a:endParaRPr>
          </a:p>
          <a:p>
            <a:pPr eaLnBrk="1" hangingPunct="1">
              <a:defRPr/>
            </a:pPr>
            <a:r>
              <a:rPr lang="cs-CZ" sz="2000" dirty="0"/>
              <a:t> 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>
            <a:extLst>
              <a:ext uri="{FF2B5EF4-FFF2-40B4-BE49-F238E27FC236}">
                <a16:creationId xmlns:a16="http://schemas.microsoft.com/office/drawing/2014/main" id="{5954CA06-5B56-43C5-9191-D9E10FFDD3A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4581525"/>
            <a:ext cx="7772400" cy="935038"/>
          </a:xfrm>
        </p:spPr>
        <p:txBody>
          <a:bodyPr anchor="b" anchorCtr="1"/>
          <a:lstStyle/>
          <a:p>
            <a:pPr eaLnBrk="1" hangingPunct="1">
              <a:defRPr/>
            </a:pPr>
            <a:r>
              <a:rPr lang="cs-CZ" sz="5400"/>
              <a:t>JAN AMOS KOMENSKÝ</a:t>
            </a:r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40493648-EA33-4ADA-8E25-422D21C0F56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5661025"/>
            <a:ext cx="6400800" cy="6477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cs-CZ"/>
              <a:t>28. 3. 1592 – 15. 11. 1670</a:t>
            </a:r>
          </a:p>
        </p:txBody>
      </p:sp>
      <p:pic>
        <p:nvPicPr>
          <p:cNvPr id="11268" name="Picture 7" descr="File:Jan Vilímek - Jan Amos Komenský.jpg">
            <a:hlinkClick r:id="rId2"/>
            <a:extLst>
              <a:ext uri="{FF2B5EF4-FFF2-40B4-BE49-F238E27FC236}">
                <a16:creationId xmlns:a16="http://schemas.microsoft.com/office/drawing/2014/main" id="{915291A2-4C51-463B-A990-12F87E179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88913"/>
            <a:ext cx="374491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>
            <a:extLst>
              <a:ext uri="{FF2B5EF4-FFF2-40B4-BE49-F238E27FC236}">
                <a16:creationId xmlns:a16="http://schemas.microsoft.com/office/drawing/2014/main" id="{DD91B00C-6189-40AE-801F-AC6384F96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Kým byl?</a:t>
            </a:r>
          </a:p>
        </p:txBody>
      </p:sp>
      <p:sp>
        <p:nvSpPr>
          <p:cNvPr id="10242" name="Zástupný symbol pro obsah 2">
            <a:extLst>
              <a:ext uri="{FF2B5EF4-FFF2-40B4-BE49-F238E27FC236}">
                <a16:creationId xmlns:a16="http://schemas.microsoft.com/office/drawing/2014/main" id="{AC98D629-9C31-4E14-95E6-66F27672D2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0" y="12684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>
                <a:latin typeface="Arial" charset="0"/>
                <a:cs typeface="Times New Roman" pitchFamily="18" charset="0"/>
              </a:rPr>
              <a:t>hlavní představitel exilového proudu v české barokní literatuře</a:t>
            </a:r>
          </a:p>
          <a:p>
            <a:pPr eaLnBrk="1" hangingPunct="1">
              <a:defRPr/>
            </a:pPr>
            <a:r>
              <a:rPr lang="cs-CZ" sz="2800">
                <a:latin typeface="Arial" charset="0"/>
                <a:cs typeface="Times New Roman" pitchFamily="18" charset="0"/>
              </a:rPr>
              <a:t>Učitel národů – podílel se na rozvoji školství v Evropě, byl zakladatelem novodobé pedagogiky a didaktiky (nauka, jak vyučovat žáky)</a:t>
            </a:r>
          </a:p>
          <a:p>
            <a:pPr eaLnBrk="1" hangingPunct="1">
              <a:defRPr/>
            </a:pPr>
            <a:r>
              <a:rPr lang="cs-CZ" sz="2800">
                <a:latin typeface="Arial" charset="0"/>
                <a:cs typeface="Times New Roman" pitchFamily="18" charset="0"/>
              </a:rPr>
              <a:t>autor učebnic</a:t>
            </a:r>
          </a:p>
          <a:p>
            <a:pPr eaLnBrk="1" hangingPunct="1">
              <a:defRPr/>
            </a:pPr>
            <a:r>
              <a:rPr lang="cs-CZ" sz="2800">
                <a:latin typeface="Arial" charset="0"/>
                <a:cs typeface="Times New Roman" pitchFamily="18" charset="0"/>
              </a:rPr>
              <a:t>politik a diplomat</a:t>
            </a:r>
          </a:p>
          <a:p>
            <a:pPr eaLnBrk="1" hangingPunct="1">
              <a:defRPr/>
            </a:pPr>
            <a:r>
              <a:rPr lang="cs-CZ" sz="2800">
                <a:latin typeface="Arial" charset="0"/>
                <a:cs typeface="Times New Roman" pitchFamily="18" charset="0"/>
              </a:rPr>
              <a:t>poslední biskup jednoty bratrské   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2">
            <a:extLst>
              <a:ext uri="{FF2B5EF4-FFF2-40B4-BE49-F238E27FC236}">
                <a16:creationId xmlns:a16="http://schemas.microsoft.com/office/drawing/2014/main" id="{C7306D84-7D92-43B2-AE77-EFA0192E0F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latin typeface="Arial" charset="0"/>
                <a:cs typeface="Times New Roman" pitchFamily="18" charset="0"/>
              </a:rPr>
              <a:t>Narodil se 28. března 1592 na jihovýchodní Moravě v </a:t>
            </a:r>
            <a:r>
              <a:rPr lang="cs-CZ" sz="2600" dirty="0" err="1">
                <a:latin typeface="Arial" charset="0"/>
                <a:cs typeface="Times New Roman" pitchFamily="18" charset="0"/>
              </a:rPr>
              <a:t>Nivnici</a:t>
            </a:r>
            <a:r>
              <a:rPr lang="cs-CZ" sz="2600" dirty="0">
                <a:latin typeface="Arial" charset="0"/>
                <a:cs typeface="Times New Roman" pitchFamily="18" charset="0"/>
              </a:rPr>
              <a:t>, Uherském Brodě nebo </a:t>
            </a:r>
            <a:r>
              <a:rPr lang="cs-CZ" sz="2600" dirty="0" err="1">
                <a:latin typeface="Arial" charset="0"/>
                <a:cs typeface="Times New Roman" pitchFamily="18" charset="0"/>
              </a:rPr>
              <a:t>Komni</a:t>
            </a:r>
            <a:r>
              <a:rPr lang="cs-CZ" sz="2600" dirty="0">
                <a:latin typeface="Arial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latin typeface="Arial" charset="0"/>
                <a:cs typeface="Times New Roman" pitchFamily="18" charset="0"/>
              </a:rPr>
              <a:t>Studoval na univerzitách v </a:t>
            </a:r>
            <a:r>
              <a:rPr lang="cs-CZ" sz="2600" dirty="0" err="1">
                <a:latin typeface="Arial" charset="0"/>
                <a:cs typeface="Times New Roman" pitchFamily="18" charset="0"/>
              </a:rPr>
              <a:t>Herbornu</a:t>
            </a:r>
            <a:r>
              <a:rPr lang="cs-CZ" sz="2600" dirty="0">
                <a:latin typeface="Arial" charset="0"/>
                <a:cs typeface="Times New Roman" pitchFamily="18" charset="0"/>
              </a:rPr>
              <a:t> a </a:t>
            </a:r>
            <a:r>
              <a:rPr lang="cs-CZ" sz="2600" dirty="0" err="1">
                <a:latin typeface="Arial" charset="0"/>
                <a:cs typeface="Times New Roman" pitchFamily="18" charset="0"/>
              </a:rPr>
              <a:t>Heidlberku</a:t>
            </a:r>
            <a:r>
              <a:rPr lang="cs-CZ" sz="2600" dirty="0">
                <a:latin typeface="Arial" charset="0"/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latin typeface="Arial" charset="0"/>
                <a:cs typeface="Times New Roman" pitchFamily="18" charset="0"/>
              </a:rPr>
              <a:t>Z Německa se vrací zpět na Moravu.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latin typeface="Arial" charset="0"/>
                <a:cs typeface="Times New Roman" pitchFamily="18" charset="0"/>
              </a:rPr>
              <a:t>Od roku 1614 učil na bratrské škole v Přerově.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latin typeface="Arial" charset="0"/>
                <a:cs typeface="Times New Roman" pitchFamily="18" charset="0"/>
              </a:rPr>
              <a:t>Od roku 1618 byl knězem ve </a:t>
            </a:r>
            <a:r>
              <a:rPr lang="cs-CZ" sz="2600" dirty="0" err="1">
                <a:latin typeface="Arial" charset="0"/>
                <a:cs typeface="Times New Roman" pitchFamily="18" charset="0"/>
              </a:rPr>
              <a:t>Fulneku</a:t>
            </a:r>
            <a:r>
              <a:rPr lang="cs-CZ" sz="2600" dirty="0">
                <a:latin typeface="Arial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latin typeface="Arial" charset="0"/>
                <a:cs typeface="Times New Roman" pitchFamily="18" charset="0"/>
              </a:rPr>
              <a:t>Po Bílé hoře 1620 se jako nekatolík skrývá před pronásledováním  u svých šlechtických přátel.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latin typeface="Arial" charset="0"/>
                <a:cs typeface="Times New Roman" pitchFamily="18" charset="0"/>
              </a:rPr>
              <a:t>Největším jeho zastáncem byl Karel Starší ze </a:t>
            </a:r>
            <a:r>
              <a:rPr lang="cs-CZ" sz="2600" dirty="0" err="1">
                <a:latin typeface="Arial" charset="0"/>
                <a:cs typeface="Times New Roman" pitchFamily="18" charset="0"/>
              </a:rPr>
              <a:t>Žerotína</a:t>
            </a:r>
            <a:r>
              <a:rPr lang="cs-CZ" sz="2600" dirty="0">
                <a:latin typeface="Arial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latin typeface="Arial" charset="0"/>
                <a:cs typeface="Times New Roman" pitchFamily="18" charset="0"/>
              </a:rPr>
              <a:t>V roce 1628 byl nucen odejít natrvalo z vlasti.</a:t>
            </a:r>
          </a:p>
        </p:txBody>
      </p:sp>
      <p:sp>
        <p:nvSpPr>
          <p:cNvPr id="4" name="Šipka doprava 3">
            <a:extLst>
              <a:ext uri="{FF2B5EF4-FFF2-40B4-BE49-F238E27FC236}">
                <a16:creationId xmlns:a16="http://schemas.microsoft.com/office/drawing/2014/main" id="{81FCC448-4F2D-4AAC-9CCB-1288952A4C13}"/>
              </a:ext>
            </a:extLst>
          </p:cNvPr>
          <p:cNvSpPr/>
          <p:nvPr/>
        </p:nvSpPr>
        <p:spPr>
          <a:xfrm>
            <a:off x="7812088" y="6092825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72367CC7-0C51-4664-A410-CBBE73E98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Životní osudy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File:Jemewein, Felix - J.A. Komensky selouci se svo vlasti (1885).jpg">
            <a:hlinkClick r:id="rId3"/>
            <a:extLst>
              <a:ext uri="{FF2B5EF4-FFF2-40B4-BE49-F238E27FC236}">
                <a16:creationId xmlns:a16="http://schemas.microsoft.com/office/drawing/2014/main" id="{5C806D79-9501-4425-82ED-329D733BF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04813"/>
            <a:ext cx="4752975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ipka doprava 3">
            <a:extLst>
              <a:ext uri="{FF2B5EF4-FFF2-40B4-BE49-F238E27FC236}">
                <a16:creationId xmlns:a16="http://schemas.microsoft.com/office/drawing/2014/main" id="{831518FA-2633-4009-BACC-CC67488E70FC}"/>
              </a:ext>
            </a:extLst>
          </p:cNvPr>
          <p:cNvSpPr/>
          <p:nvPr/>
        </p:nvSpPr>
        <p:spPr>
          <a:xfrm>
            <a:off x="684213" y="54927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Zástupný symbol pro obsah 2">
            <a:extLst>
              <a:ext uri="{FF2B5EF4-FFF2-40B4-BE49-F238E27FC236}">
                <a16:creationId xmlns:a16="http://schemas.microsoft.com/office/drawing/2014/main" id="{39DBA92F-7C11-40AF-AA58-A49C145E7730}"/>
              </a:ext>
            </a:extLst>
          </p:cNvPr>
          <p:cNvSpPr>
            <a:spLocks/>
          </p:cNvSpPr>
          <p:nvPr/>
        </p:nvSpPr>
        <p:spPr bwMode="auto">
          <a:xfrm>
            <a:off x="468313" y="1125538"/>
            <a:ext cx="8229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5125" indent="-255588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Odešel do polského </a:t>
            </a:r>
            <a:r>
              <a:rPr lang="cs-CZ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Lešna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- zvelebuje bratrské školství a žije zde do roku 1656 s přestávkami vyplněnými pobytem v Anglii (1641-42), ve Švédsku (1642-48) a v Blatném Potoce v Uhrách (1650-54). </a:t>
            </a:r>
          </a:p>
          <a:p>
            <a:pPr marL="365125" indent="-255588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Po požáru </a:t>
            </a:r>
            <a:r>
              <a:rPr lang="cs-CZ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Lešna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se roku 1656 uchýlil do Amsterodamu, kde 15.listopadu 1670 zemřel. </a:t>
            </a:r>
          </a:p>
          <a:p>
            <a:pPr marL="365125" indent="-255588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Je pochován v Naardenu.</a:t>
            </a:r>
          </a:p>
          <a:p>
            <a:pPr marL="365125" indent="-255588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Celý život toužil po míru a doufal v návrat do vlasti.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>
            <a:extLst>
              <a:ext uri="{FF2B5EF4-FFF2-40B4-BE49-F238E27FC236}">
                <a16:creationId xmlns:a16="http://schemas.microsoft.com/office/drawing/2014/main" id="{1D5A7248-C70B-4AC9-877A-237AC2CF2F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Komenský ve své pracovně v Amsterodamu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AB15229F-A5BF-491B-AB5B-DECB150CFE2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C8D70283-1EA0-45C6-9501-F421A5EFBC7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  <p:pic>
        <p:nvPicPr>
          <p:cNvPr id="17413" name="Picture 8" descr="File:Brozik, Vaclav - J.A. Komensky ve sve pracovne v Amsterodamu (1891).jpg">
            <a:hlinkClick r:id="rId3"/>
            <a:extLst>
              <a:ext uri="{FF2B5EF4-FFF2-40B4-BE49-F238E27FC236}">
                <a16:creationId xmlns:a16="http://schemas.microsoft.com/office/drawing/2014/main" id="{CB94A5BC-6865-4FB4-99B9-0011FD6A2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28775"/>
            <a:ext cx="395922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6499C52D-C159-4EFE-8ED0-A38B376E7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Pedagogická díla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C8A4A33-C47E-4ACF-9A18-F5F11577C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Velká didaktika</a:t>
            </a:r>
          </a:p>
          <a:p>
            <a:pPr eaLnBrk="1" hangingPunct="1">
              <a:defRPr/>
            </a:pPr>
            <a:r>
              <a:rPr lang="cs-CZ" dirty="0" err="1"/>
              <a:t>Informatorium</a:t>
            </a:r>
            <a:r>
              <a:rPr lang="cs-CZ" dirty="0"/>
              <a:t> školy mateřské</a:t>
            </a:r>
          </a:p>
          <a:p>
            <a:pPr eaLnBrk="1" hangingPunct="1">
              <a:defRPr/>
            </a:pPr>
            <a:r>
              <a:rPr lang="cs-CZ" dirty="0"/>
              <a:t>Brána jazyků otevřená – učebnice latiny</a:t>
            </a:r>
          </a:p>
          <a:p>
            <a:pPr eaLnBrk="1" hangingPunct="1">
              <a:defRPr/>
            </a:pPr>
            <a:r>
              <a:rPr lang="cs-CZ" dirty="0"/>
              <a:t>Svět v obrazech – ilustrovaná učebnice</a:t>
            </a:r>
          </a:p>
          <a:p>
            <a:pPr eaLnBrk="1" hangingPunct="1">
              <a:defRPr/>
            </a:pPr>
            <a:r>
              <a:rPr lang="cs-CZ" dirty="0"/>
              <a:t>Škola hrou – soubor latinských her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D1A6B98-18F8-4F23-9118-711950713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Další díla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16AC39B3-7FDF-4915-AE9E-00F887635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Kšaft umírající matky Jednoty bratrské</a:t>
            </a:r>
          </a:p>
          <a:p>
            <a:pPr eaLnBrk="1" hangingPunct="1">
              <a:defRPr/>
            </a:pPr>
            <a:r>
              <a:rPr lang="cs-CZ" dirty="0"/>
              <a:t>Poklad jazyka českého – česko-latinský slovník, shořel </a:t>
            </a:r>
          </a:p>
          <a:p>
            <a:pPr eaLnBrk="1" hangingPunct="1">
              <a:defRPr/>
            </a:pPr>
            <a:r>
              <a:rPr lang="cs-CZ" dirty="0"/>
              <a:t>Všeobecná porada o nápravě věcí lidských – encyklopedické dílo, torzo</a:t>
            </a:r>
          </a:p>
        </p:txBody>
      </p:sp>
    </p:spTree>
  </p:cSld>
  <p:clrMapOvr>
    <a:masterClrMapping/>
  </p:clrMapOvr>
  <p:transition spd="slow">
    <p:split orient="vert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7_Shlu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298</TotalTime>
  <Words>725</Words>
  <Application>Microsoft Office PowerPoint</Application>
  <PresentationFormat>Předvádění na obrazovce (4:3)</PresentationFormat>
  <Paragraphs>71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5" baseType="lpstr">
      <vt:lpstr>Arial</vt:lpstr>
      <vt:lpstr>Tahoma</vt:lpstr>
      <vt:lpstr>Wingdings</vt:lpstr>
      <vt:lpstr>Calibri</vt:lpstr>
      <vt:lpstr>Wingdings 3</vt:lpstr>
      <vt:lpstr>Verdana</vt:lpstr>
      <vt:lpstr>Wingdings 2</vt:lpstr>
      <vt:lpstr>Lucida Sans Unicode</vt:lpstr>
      <vt:lpstr>Times New Roman</vt:lpstr>
      <vt:lpstr>Štěrbina</vt:lpstr>
      <vt:lpstr>7_Shluk</vt:lpstr>
      <vt:lpstr>Prezentace aplikace PowerPoint</vt:lpstr>
      <vt:lpstr>JAN AMOS KOMENSKÝ</vt:lpstr>
      <vt:lpstr>Kým byl?</vt:lpstr>
      <vt:lpstr>Životní osudy</vt:lpstr>
      <vt:lpstr>Prezentace aplikace PowerPoint</vt:lpstr>
      <vt:lpstr>Prezentace aplikace PowerPoint</vt:lpstr>
      <vt:lpstr>Komenský ve své pracovně v Amsterodamu</vt:lpstr>
      <vt:lpstr>Pedagogická díla</vt:lpstr>
      <vt:lpstr>Další díla</vt:lpstr>
      <vt:lpstr>Labyrint světa a ráj srdce 1623</vt:lpstr>
      <vt:lpstr>Prezentace aplikace PowerPoint</vt:lpstr>
      <vt:lpstr>Podle ukázky v pracovním listě popiš hlavní stavby a ulice města.</vt:lpstr>
      <vt:lpstr>Inspiroval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Amos Komenský</dc:title>
  <dc:creator>Mathiass</dc:creator>
  <cp:lastModifiedBy>Hečko Aleš</cp:lastModifiedBy>
  <cp:revision>14</cp:revision>
  <dcterms:created xsi:type="dcterms:W3CDTF">2011-01-20T19:49:39Z</dcterms:created>
  <dcterms:modified xsi:type="dcterms:W3CDTF">2020-04-20T07:21:40Z</dcterms:modified>
</cp:coreProperties>
</file>