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sldIdLst>
    <p:sldId id="286" r:id="rId2"/>
    <p:sldId id="287" r:id="rId3"/>
    <p:sldId id="257" r:id="rId4"/>
    <p:sldId id="258" r:id="rId5"/>
    <p:sldId id="259" r:id="rId6"/>
    <p:sldId id="270" r:id="rId7"/>
    <p:sldId id="268" r:id="rId8"/>
    <p:sldId id="269" r:id="rId9"/>
    <p:sldId id="263" r:id="rId10"/>
    <p:sldId id="271" r:id="rId11"/>
    <p:sldId id="264" r:id="rId12"/>
    <p:sldId id="284" r:id="rId13"/>
    <p:sldId id="285" r:id="rId14"/>
    <p:sldId id="273" r:id="rId15"/>
    <p:sldId id="276" r:id="rId16"/>
    <p:sldId id="277" r:id="rId17"/>
    <p:sldId id="279" r:id="rId18"/>
    <p:sldId id="272" r:id="rId19"/>
    <p:sldId id="274" r:id="rId20"/>
    <p:sldId id="275" r:id="rId21"/>
    <p:sldId id="278" r:id="rId22"/>
    <p:sldId id="280" r:id="rId23"/>
    <p:sldId id="281" r:id="rId24"/>
    <p:sldId id="288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CF15389-BA38-4EC7-A1D9-7EB1F4663A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97E6B7C-548C-4CD3-BA2A-F52B3DE1E4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ACBF95D-7C60-4EA2-B13E-AF752194C45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21D6D17-CE25-446D-9BA5-7FC9D8AE16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7158EE7-B939-4DDD-849C-311BB6E64D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9D706B9B-13B8-4B09-B83D-E80552A8B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DC082F8-E749-441E-8FCE-9796750BEFF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E592810-CC4D-4960-9949-BEC9D8ACA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EF5B73-7E04-4543-91A6-E32FCCF3E010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580F488-4144-41B4-8984-4B2099BE88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E189D6D-D95D-484A-AC6D-22B2CB38B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http://upload.wikimedia.org/wikipedia/commons/d/d3/Praha_Staromestske_namesti_Mikulas.jpg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A404211-2136-445B-8BD1-9C4B760B0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61C7B7-EA32-4B09-BF3B-289AA9059479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99C3A7B-1907-45C8-8067-BAB3ADB6FA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32DD5DC-A910-41B0-9B53-AE305F8B4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http://commons.wikimedia.org/wiki/File:Braunovy_sochy_na_Kuksu_(03).jpg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AC91BCC-FA92-45F2-B445-298379B42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709D1-8FA7-4CEB-B119-094219F5FF16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5292673-B56D-477B-B30C-314CACB53B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3AD3F64-593A-4B57-AFD4-AC3A2BAF7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http://commons.wikimedia.org/wiki/File:Brandl_Elias.jpg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028F92EF-013C-46A3-8B18-8E36A4694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776B9224-EED0-4C12-B3A2-AF9CC82AE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Vlastní archiv</a:t>
            </a: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B72D374A-277C-416B-B383-BC082160E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3DE4A3-0D09-4D0A-AB1C-D2F9E163E33A}" type="slidenum">
              <a:rPr lang="cs-CZ" altLang="cs-CZ">
                <a:latin typeface="Arial" panose="020B0604020202020204" pitchFamily="34" charset="0"/>
              </a:rPr>
              <a:pPr/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F993D31-0FA0-4434-B49B-6CFC768995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C2905-1591-4431-89BD-A71471ECFEF2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34D0AC-8DC7-413B-9015-33DFA5BE55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E30EDE-B21A-473F-B784-61CE48727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Vlastní archiv 920 stran, rozměry 7 cm x 15,5 cm, tloušťka  7 cm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ED8B118E-A7A5-4ED0-BAB7-7FD89A46DB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5B7C802A-EEE7-47D5-AE3F-9F341CCBE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Vlastní archiv</a:t>
            </a: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D5BBB02-C139-41AB-9507-B8D74A94A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0975F5-2114-421B-8921-D502FF0443F0}" type="slidenum">
              <a:rPr lang="cs-CZ" altLang="cs-CZ">
                <a:latin typeface="Arial" panose="020B0604020202020204" pitchFamily="34" charset="0"/>
              </a:rPr>
              <a:pPr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9FE1F80-0449-4BA8-8221-3BF79A81E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D49E6-F35C-4399-B183-FC26201AA37E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A751DEC-EDC7-4B43-8B17-B814659C4E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CD0F1CB-5BA0-4521-84B9-BD01BCC45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www.google.cz/imgres?q=alois+jir%C3%A1sek+temno&amp;hl=cs&amp;sa=X&amp;qscrl=1&amp;nord=1&amp;rlz=1T4ADSA_csCZ357CZ358&amp;biw=1024&amp;bih=529&amp;tbm=isch&amp;prmd=imvnso&amp;tbnid=Kejvq06c6K5hcM:&amp;imgrefurl=http://www.aloisjirasek.cz/dilo/temno&amp;docid=WY1TKIfo7E9gAM&amp;imgurl=http://www.aloisjirasek.cz/uploads/products/img/temno.jpg&amp;w=370&amp;h=547&amp;ei=i3xST_eLCqLd4QS3vcmuDQ&amp;zoom=1&amp;iact=rc&amp;dur=78&amp;sig=103684073680509010433&amp;page=1&amp;tbnh=164&amp;tbnw=111&amp;start=0&amp;ndsp=11&amp;ved=1t:429,r:0,s:0&amp;tx=59&amp;ty=92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2538365-7EB6-46FB-9E36-3F1C60380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362613-3CA8-4F07-B7B7-9E39F2EE45CB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E903F27-2BE5-4B95-A89B-70C3F8D1DC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DEF7E2A-2227-4418-96BC-BD23F6E05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Zelenochrupka, čistonosoplena, klapkobřinkostroj 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B98FC3B-6CFE-41A2-A0AD-07337AA25F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9B21794-A4CC-409B-A1E6-1137BCC74A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B138B9F-5E80-4050-A5BE-6F3B65F42A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93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7BFB2-039F-4D10-8620-01035F062E7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80E9B3-A7F0-456C-A190-0B4EEAE83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D0E34-417E-47A3-92F9-0B5E31156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56B9-BA02-45ED-ACE9-39C0059599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52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D8755C-5890-4501-B23D-330682CF0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5A29C95-1F8B-4F74-B4F7-06627F1CA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3EDB5CB-6754-4177-B90D-C382AF00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88ED5-972F-4E94-8F5E-5A53B09A8B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48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EC90CE4-3880-4782-BD37-F4A1AD500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F6E7E1C-49A3-4EA4-9B13-50D8240B7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45EB7B-F295-4573-ADBB-B20A4A6D0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FB271-61DC-4E70-AB34-C83BEC595D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373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BB0F239-AF26-4D53-8C61-9C97C9744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9BBA2F-2F69-4C71-82CA-4A5D4D484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1ADF601-2CC5-456A-8CA8-276CD6A88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ABD13-FD78-46F4-9B91-13652E2202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77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2B1050B-3F62-41E8-91DA-BCE37E3C0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8D38211-D2AD-497D-92E5-7EDC79AF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56381B2-99CA-47DA-856B-BC7F1DF1B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A963-E604-4E14-98D9-E6271897B0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13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35A620E-178A-424F-89DC-88C075842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092AFD9-93E8-48EE-8D47-27A7E0347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387D915-04D0-40BB-9A4F-1418EAEF0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24FBE-0B34-435E-B759-47326434AB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496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34CBD6D-B862-4D26-8830-6AC4BF317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F3F2015-E3FB-4113-863E-F84BF5686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0CADB8E-E836-4F99-AD73-CD5B0455C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E383-9BE6-48D3-AE5D-18ADCB11A8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85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748DC0F-00E2-49E7-9BB4-865927E50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5C1ABE5-6E9B-4C81-A056-CAC47F94F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22742DF-6F53-4C22-ADF9-F7853A32F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F57B5-34A5-4078-AD50-DDC80E5C1E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33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B71D65D-A5DC-4597-9959-F2620463A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B4007DB-57C9-4982-9210-A8A0DAEBD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D3A443F-75F9-4251-8D27-48CE884BA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E9513-6229-4101-AA30-9913C3C751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947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1C943-FF48-4445-A72A-6187753FD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F1D888A-B653-4C08-9D0C-705956F90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A29CFB4-24DE-4E68-BF92-D25229895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04276-B6D4-4B1C-BEBA-D561DD8F3C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02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57C172E-1CB2-4469-8E50-21C8C582BD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DFE12FF-4701-442C-A02D-83AEE36F3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F42796A-8DCB-4144-AE35-CFB68693B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6D03E-EC50-45EF-BA95-33A2E0DF05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5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CF528B1-11CA-49E1-98D9-FA68CFDA84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8307" name="Freeform 3">
              <a:extLst>
                <a:ext uri="{FF2B5EF4-FFF2-40B4-BE49-F238E27FC236}">
                  <a16:creationId xmlns:a16="http://schemas.microsoft.com/office/drawing/2014/main" id="{9686E5B7-9C32-4DA3-B012-1E4013E9EF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9FDE87E6-1ED0-4D69-83DB-7260232D0F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8309" name="Rectangle 5">
            <a:extLst>
              <a:ext uri="{FF2B5EF4-FFF2-40B4-BE49-F238E27FC236}">
                <a16:creationId xmlns:a16="http://schemas.microsoft.com/office/drawing/2014/main" id="{ED76C821-11E0-4F65-9131-FE1A803BC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792FBC3C-9963-43F2-84AE-14E236597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9061A44C-179B-4D21-B27B-C234E58485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8312" name="Rectangle 8">
            <a:extLst>
              <a:ext uri="{FF2B5EF4-FFF2-40B4-BE49-F238E27FC236}">
                <a16:creationId xmlns:a16="http://schemas.microsoft.com/office/drawing/2014/main" id="{EF3823A5-3EFB-4591-BD87-C27EDD424A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3E34B854-DB50-48E0-8B93-397A7149B0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7E2FE59-403B-4082-B6D2-F15A733D7D8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aunovy_sochy_na_Kuksu_(03).jpg" TargetMode="External"/><Relationship Id="rId2" Type="http://schemas.openxmlformats.org/officeDocument/2006/relationships/hyperlink" Target="http://upload.wikimedia.org/wikipedia/commons/d/d3/Praha_Staromestske_namesti_Mikula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z/imgres?q=alois+jir%C3%A1sek+temno" TargetMode="External"/><Relationship Id="rId4" Type="http://schemas.openxmlformats.org/officeDocument/2006/relationships/hyperlink" Target="http://commons.wikimedia.org/wiki/File:Brandl_Elia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f/Braunovy_sochy_na_Kuksu_%2803%2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b/Brandl_Elia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>
            <a:extLst>
              <a:ext uri="{FF2B5EF4-FFF2-40B4-BE49-F238E27FC236}">
                <a16:creationId xmlns:a16="http://schemas.microsoft.com/office/drawing/2014/main" id="{621D9E5E-0C90-4BAA-8BAB-AF19A4F1A50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cs-CZ" altLang="cs-CZ" sz="1500">
              <a:solidFill>
                <a:srgbClr val="898989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cs typeface="Arial" panose="020B0604020202020204" pitchFamily="34" charset="0"/>
              </a:rPr>
              <a:t>N</a:t>
            </a:r>
            <a:r>
              <a:rPr lang="cs-CZ" altLang="cs-CZ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>
                <a:effectLst/>
                <a:cs typeface="Arial" panose="020B0604020202020204" pitchFamily="34" charset="0"/>
              </a:rPr>
              <a:t>zev </a:t>
            </a:r>
            <a:r>
              <a:rPr lang="cs-CZ" altLang="cs-CZ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altLang="cs-CZ" sz="1600" b="1">
                <a:effectLst/>
                <a:cs typeface="Arial" panose="020B0604020202020204" pitchFamily="34" charset="0"/>
              </a:rPr>
              <a:t>koly:</a:t>
            </a:r>
            <a:r>
              <a:rPr lang="cs-CZ" altLang="cs-CZ" sz="1600">
                <a:effectLst/>
                <a:cs typeface="Arial" panose="020B0604020202020204" pitchFamily="34" charset="0"/>
              </a:rPr>
              <a:t> Středn</a:t>
            </a:r>
            <a:r>
              <a:rPr lang="cs-CZ" altLang="cs-CZ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effectLst/>
                <a:cs typeface="Arial" panose="020B0604020202020204" pitchFamily="34" charset="0"/>
              </a:rPr>
              <a:t> průmyslov</a:t>
            </a:r>
            <a:r>
              <a:rPr lang="cs-CZ" altLang="cs-CZ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>
                <a:effectLst/>
                <a:cs typeface="Arial" panose="020B0604020202020204" pitchFamily="34" charset="0"/>
              </a:rPr>
              <a:t> </a:t>
            </a:r>
            <a:r>
              <a:rPr lang="cs-CZ" altLang="cs-CZ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altLang="cs-CZ" sz="1600">
                <a:effectLst/>
                <a:cs typeface="Arial" panose="020B0604020202020204" pitchFamily="34" charset="0"/>
              </a:rPr>
              <a:t>kola, Ostrava - V</a:t>
            </a:r>
            <a:r>
              <a:rPr lang="cs-CZ" altLang="cs-CZ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effectLst/>
                <a:cs typeface="Arial" panose="020B0604020202020204" pitchFamily="34" charset="0"/>
              </a:rPr>
              <a:t>tkovice, př</a:t>
            </a:r>
            <a:r>
              <a:rPr lang="cs-CZ" altLang="cs-CZ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effectLst/>
                <a:cs typeface="Arial" panose="020B0604020202020204" pitchFamily="34" charset="0"/>
              </a:rPr>
              <a:t>spěvkov</a:t>
            </a:r>
            <a:r>
              <a:rPr lang="cs-CZ" altLang="cs-CZ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>
                <a:effectLst/>
                <a:cs typeface="Arial" panose="020B0604020202020204" pitchFamily="34" charset="0"/>
              </a:rPr>
              <a:t> organizace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b="1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cs typeface="Arial" panose="020B0604020202020204" pitchFamily="34" charset="0"/>
              </a:rPr>
              <a:t>Autor:</a:t>
            </a:r>
            <a:r>
              <a:rPr lang="cs-CZ" altLang="cs-CZ" sz="1600">
                <a:effectLst/>
                <a:cs typeface="Arial" panose="020B0604020202020204" pitchFamily="34" charset="0"/>
              </a:rPr>
              <a:t> 		Mgr. Vanda Malurová</a:t>
            </a:r>
            <a:endParaRPr lang="cs-CZ" altLang="cs-CZ" sz="1600" b="1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cs typeface="Arial" panose="020B0604020202020204" pitchFamily="34" charset="0"/>
              </a:rPr>
              <a:t>Datum:</a:t>
            </a:r>
            <a:r>
              <a:rPr lang="cs-CZ" altLang="cs-CZ" sz="1600">
                <a:effectLst/>
                <a:cs typeface="Arial" panose="020B0604020202020204" pitchFamily="34" charset="0"/>
              </a:rPr>
              <a:t> 		19. května 2012</a:t>
            </a:r>
            <a:endParaRPr lang="cs-CZ" altLang="cs-CZ" sz="1600" b="1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cs typeface="Arial" panose="020B0604020202020204" pitchFamily="34" charset="0"/>
              </a:rPr>
              <a:t>N</a:t>
            </a:r>
            <a:r>
              <a:rPr lang="cs-CZ" altLang="cs-CZ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>
                <a:effectLst/>
                <a:cs typeface="Arial" panose="020B0604020202020204" pitchFamily="34" charset="0"/>
              </a:rPr>
              <a:t>zev:</a:t>
            </a:r>
            <a:r>
              <a:rPr lang="cs-CZ" altLang="cs-CZ" sz="1600">
                <a:effectLst/>
                <a:cs typeface="Arial" panose="020B0604020202020204" pitchFamily="34" charset="0"/>
              </a:rPr>
              <a:t> 		VY_32_INOVACE_4.1.12</a:t>
            </a:r>
            <a:endParaRPr lang="cs-CZ" altLang="cs-CZ" sz="1600" b="1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cs typeface="Arial" panose="020B0604020202020204" pitchFamily="34" charset="0"/>
              </a:rPr>
              <a:t>Č</a:t>
            </a:r>
            <a:r>
              <a:rPr lang="cs-CZ" altLang="cs-CZ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 b="1">
                <a:effectLst/>
                <a:cs typeface="Arial" panose="020B0604020202020204" pitchFamily="34" charset="0"/>
              </a:rPr>
              <a:t>slo projektu:</a:t>
            </a:r>
            <a:r>
              <a:rPr lang="cs-CZ" altLang="cs-CZ" sz="1600">
                <a:effectLst/>
                <a:cs typeface="Arial" panose="020B0604020202020204" pitchFamily="34" charset="0"/>
              </a:rPr>
              <a:t> 	CZ.1.07/1.5.00/34.0125</a:t>
            </a:r>
            <a:endParaRPr lang="cs-CZ" altLang="cs-CZ" sz="1600" b="1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cs typeface="Arial" panose="020B0604020202020204" pitchFamily="34" charset="0"/>
              </a:rPr>
              <a:t>T</a:t>
            </a:r>
            <a:r>
              <a:rPr lang="cs-CZ" altLang="cs-CZ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cs-CZ" altLang="cs-CZ" sz="1600" b="1">
                <a:effectLst/>
                <a:cs typeface="Arial" panose="020B0604020202020204" pitchFamily="34" charset="0"/>
              </a:rPr>
              <a:t>ma:</a:t>
            </a:r>
            <a:r>
              <a:rPr lang="cs-CZ" altLang="cs-CZ" sz="1600">
                <a:effectLst/>
                <a:cs typeface="Arial" panose="020B0604020202020204" pitchFamily="34" charset="0"/>
              </a:rPr>
              <a:t>  		Literatura doby pobělohorské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b="1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cs typeface="Arial" panose="020B0604020202020204" pitchFamily="34" charset="0"/>
              </a:rPr>
              <a:t>Anotace: </a:t>
            </a:r>
            <a:r>
              <a:rPr lang="cs-CZ" altLang="cs-CZ" sz="1600">
                <a:effectLst/>
                <a:cs typeface="Arial" panose="020B0604020202020204" pitchFamily="34" charset="0"/>
              </a:rPr>
              <a:t>Prezentace byla vytvořena pro vyučujícího jako vizualizace výkladu o barokním umění a literatuře. Obsahuje text i obrázky, její části mohou sloužit jako zápis do sešitu.</a:t>
            </a:r>
            <a:endParaRPr lang="cs-CZ" altLang="cs-CZ" sz="1600">
              <a:solidFill>
                <a:srgbClr val="898989"/>
              </a:solidFill>
              <a:effectLst/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F44BA708-CAEC-424F-A45D-3C90CAD8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E98575E-855E-4BEC-9156-CFA0C4E0D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Baroko v českých zemích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52A2E62-9C7A-472B-8EC1-2ED02EFEA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proniká sem po porážce stavovských vojsk Habsburky v bitvě na Bílé hoře 1620</a:t>
            </a:r>
          </a:p>
          <a:p>
            <a:pPr eaLnBrk="1" hangingPunct="1">
              <a:defRPr/>
            </a:pPr>
            <a:r>
              <a:rPr lang="cs-CZ" sz="2800"/>
              <a:t>souvisí s násilnou </a:t>
            </a:r>
            <a:r>
              <a:rPr lang="cs-CZ" sz="2800" b="1"/>
              <a:t>rekatolizací</a:t>
            </a:r>
            <a:r>
              <a:rPr lang="cs-CZ" sz="2800"/>
              <a:t> (85 -90% nekatolíci)</a:t>
            </a:r>
          </a:p>
          <a:p>
            <a:pPr eaLnBrk="1" hangingPunct="1">
              <a:defRPr/>
            </a:pPr>
            <a:r>
              <a:rPr lang="cs-CZ" sz="2800"/>
              <a:t>1621 exekuce, poprava 27 českých pánů na Staroměstském náměstí</a:t>
            </a:r>
          </a:p>
          <a:p>
            <a:pPr eaLnBrk="1" hangingPunct="1">
              <a:defRPr/>
            </a:pPr>
            <a:r>
              <a:rPr lang="cs-CZ" sz="2800"/>
              <a:t>1627 Obnovené zřízení zemské –  absolutismus, jediné povolené náboženství </a:t>
            </a:r>
            <a:r>
              <a:rPr lang="cs-CZ" sz="2800" b="1"/>
              <a:t>katolické</a:t>
            </a:r>
          </a:p>
          <a:p>
            <a:pPr eaLnBrk="1" hangingPunct="1">
              <a:defRPr/>
            </a:pPr>
            <a:r>
              <a:rPr lang="cs-CZ" sz="2800" b="1"/>
              <a:t>emigrace nekatolíků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F1FAAAB-BD3C-4B6D-BB54-95BE8E539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Dva proudy v české literatuře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7CB86870-5446-4109-8E5E-D554C38803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09975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u="sng"/>
              <a:t>DOMÁCÍ (katolický)</a:t>
            </a:r>
          </a:p>
          <a:p>
            <a:pPr eaLnBrk="1" hangingPunct="1">
              <a:defRPr/>
            </a:pPr>
            <a:r>
              <a:rPr lang="cs-CZ"/>
              <a:t>v rukou jezuitů</a:t>
            </a:r>
          </a:p>
          <a:p>
            <a:pPr eaLnBrk="1" hangingPunct="1">
              <a:defRPr/>
            </a:pPr>
            <a:r>
              <a:rPr lang="cs-CZ"/>
              <a:t>čeština ustupuje němčině a latině</a:t>
            </a:r>
          </a:p>
          <a:p>
            <a:pPr eaLnBrk="1" hangingPunct="1">
              <a:defRPr/>
            </a:pPr>
            <a:r>
              <a:rPr lang="cs-CZ"/>
              <a:t>tvorba náboženská a naučná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endParaRPr lang="cs-CZ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5D4C8C6-11ED-44D2-97A9-E4D8CA41AC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4402137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u="sng"/>
              <a:t>ZAHRANIČNÍ (emigrantský, evangelický)</a:t>
            </a:r>
          </a:p>
          <a:p>
            <a:pPr eaLnBrk="1" hangingPunct="1">
              <a:defRPr/>
            </a:pPr>
            <a:r>
              <a:rPr lang="cs-CZ"/>
              <a:t>Polsko Pavel Stránský</a:t>
            </a:r>
          </a:p>
          <a:p>
            <a:pPr eaLnBrk="1" hangingPunct="1">
              <a:defRPr/>
            </a:pPr>
            <a:r>
              <a:rPr lang="cs-CZ"/>
              <a:t>Německo Pavel Skála ze Zhoře</a:t>
            </a:r>
          </a:p>
          <a:p>
            <a:pPr eaLnBrk="1" hangingPunct="1">
              <a:defRPr/>
            </a:pPr>
            <a:r>
              <a:rPr lang="cs-CZ"/>
              <a:t>Slovensko Jiří Třanovský</a:t>
            </a:r>
          </a:p>
          <a:p>
            <a:pPr eaLnBrk="1" hangingPunct="1">
              <a:defRPr/>
            </a:pPr>
            <a:r>
              <a:rPr lang="cs-CZ"/>
              <a:t>JAN AMOS KOMENSKÝ</a:t>
            </a: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4A8A43-2BBC-4EEE-952E-2BEF22F7C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>
                <a:solidFill>
                  <a:schemeClr val="tx1"/>
                </a:solidFill>
                <a:effectLst/>
              </a:rPr>
              <a:t>Evangelický kancionál, který uspořádal a vydal Václav Klejch v Žitavě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D6C32DE-CAE7-48C5-BEF7-634ECD152894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00213"/>
            <a:ext cx="548322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F41DB1FE-09B4-4498-A251-4DC3C18D178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1600200"/>
            <a:ext cx="2530475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Špalíček</a:t>
            </a:r>
          </a:p>
          <a:p>
            <a:pPr eaLnBrk="1" hangingPunct="1">
              <a:defRPr/>
            </a:pPr>
            <a:r>
              <a:rPr lang="cs-CZ"/>
              <a:t>rozměry</a:t>
            </a:r>
          </a:p>
          <a:p>
            <a:pPr eaLnBrk="1" hangingPunct="1">
              <a:defRPr/>
            </a:pPr>
            <a:r>
              <a:rPr lang="cs-CZ" sz="2400"/>
              <a:t>šířka 7 cm</a:t>
            </a:r>
          </a:p>
          <a:p>
            <a:pPr eaLnBrk="1" hangingPunct="1">
              <a:defRPr/>
            </a:pPr>
            <a:r>
              <a:rPr lang="cs-CZ" sz="2400"/>
              <a:t>výška 15,5 cm</a:t>
            </a:r>
          </a:p>
          <a:p>
            <a:pPr eaLnBrk="1" hangingPunct="1">
              <a:defRPr/>
            </a:pPr>
            <a:r>
              <a:rPr lang="cs-CZ" sz="2400"/>
              <a:t>tloušťka 7 cm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0BA7959E-1B3C-4234-AD84-31AC8E909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solidFill>
                  <a:schemeClr val="tx1"/>
                </a:solidFill>
                <a:effectLst/>
              </a:rPr>
              <a:t>Poklad zpěvů duchovních, kancionál Johanna Myllera vydaný v Žitavě v roce 1710.</a:t>
            </a:r>
          </a:p>
        </p:txBody>
      </p:sp>
      <p:pic>
        <p:nvPicPr>
          <p:cNvPr id="21507" name="Picture 7">
            <a:extLst>
              <a:ext uri="{FF2B5EF4-FFF2-40B4-BE49-F238E27FC236}">
                <a16:creationId xmlns:a16="http://schemas.microsoft.com/office/drawing/2014/main" id="{FA83D335-EF13-40E3-A2D7-2DA5DC13BC0F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40507" y="2070894"/>
            <a:ext cx="4341812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8">
            <a:extLst>
              <a:ext uri="{FF2B5EF4-FFF2-40B4-BE49-F238E27FC236}">
                <a16:creationId xmlns:a16="http://schemas.microsoft.com/office/drawing/2014/main" id="{8CDAD600-4986-489E-924C-C64809633E46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391025" y="1952626"/>
            <a:ext cx="43211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32337251-5AE9-458C-876B-A0EF8A3FA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Představitelé domácího proudu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04E712DC-5AAF-420C-9FFE-90F5AD4E08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Česká barokní literatura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6E1588C-2A57-47F3-B58B-5D3E81E26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Tovaryšstvo Ježíšovo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E225128-6667-4CF1-B925-696BC9E172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>Jezuitský řád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založen pro podporu rekatolizace 1534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Podporoval vzdělanost, působil na prostý lid pomocí barokních slavností, poutí, divadla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ALE ničil české nekatolické knihy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E163926-41A6-43B6-943E-F499F54B2C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/>
              <a:t>Antonín Koniáš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Jezuita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kazatel a misionář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/>
              <a:t>Klíč</a:t>
            </a:r>
            <a:r>
              <a:rPr lang="cs-CZ"/>
              <a:t> kacířské bludy k rozeznání otevírající, k vykořenění zamykající – seznam zakázaných českých knih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90000"/>
              </a:lnSpc>
              <a:defRPr/>
            </a:pPr>
            <a:endParaRPr lang="cs-CZ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9A4DA4E-6ACB-4C00-A43A-F3FC2DB52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5D16C80-7875-485B-B6C7-7FB66E3B8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5604" name="Picture 5" descr="temno">
            <a:extLst>
              <a:ext uri="{FF2B5EF4-FFF2-40B4-BE49-F238E27FC236}">
                <a16:creationId xmlns:a16="http://schemas.microsoft.com/office/drawing/2014/main" id="{05011A2A-7C65-41CA-A59E-55F72913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43926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C59DE3-C4C5-4389-A0B8-60281410C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Uctívání nového světce Jana Nepomuckého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86BA6B3A-5E27-4CFB-910F-0BDA169350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Svatořečen 1729.</a:t>
            </a:r>
          </a:p>
          <a:p>
            <a:pPr eaLnBrk="1" hangingPunct="1">
              <a:defRPr/>
            </a:pPr>
            <a:r>
              <a:rPr lang="cs-CZ" dirty="0"/>
              <a:t>Jeho kult měl být protiváhou Jana Husa, kterého Češi milovali.</a:t>
            </a:r>
          </a:p>
          <a:p>
            <a:pPr eaLnBrk="1" hangingPunct="1">
              <a:defRPr/>
            </a:pPr>
            <a:r>
              <a:rPr lang="cs-CZ" dirty="0"/>
              <a:t>Uctíván jako mučedník zpovědního tajemství a patron při přírodních pohromách a povodních.</a:t>
            </a:r>
          </a:p>
          <a:p>
            <a:pPr eaLnBrk="1" hangingPunct="1">
              <a:defRPr/>
            </a:pPr>
            <a:r>
              <a:rPr lang="cs-CZ" dirty="0"/>
              <a:t>Sochy na mostech.</a:t>
            </a: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9D8022E-4B84-47AA-BBC5-142881CC8A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8972E020-26E2-48B1-9E63-88724838C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Bohuslav Balbín </a:t>
            </a:r>
            <a:r>
              <a:rPr lang="cs-CZ" sz="2800"/>
              <a:t>(1621 -1688)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4E0863E-DE8B-4EF6-9C92-048EFB6901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>představitel naučné literatury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jezuita, vlastenec, historik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psal latinsky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9B78A82A-B088-4085-AB66-968DC4583F3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u="sng"/>
              <a:t>Výtah z dějin českých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u="sng"/>
              <a:t>Učené Čechy</a:t>
            </a:r>
            <a:r>
              <a:rPr lang="cs-CZ"/>
              <a:t> – 1. slovník spisovatelů a umělců v Čechách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u="sng"/>
              <a:t>Obrana jazyka slovanského, obzvláště pak českého</a:t>
            </a:r>
            <a:r>
              <a:rPr lang="cs-CZ"/>
              <a:t>  - zdůrazňuje právo národa na vlastní jazyk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552A4B-F60A-46FA-87DA-CAEB3662A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Barokní lyrika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DB769FD-16C6-495D-B691-D426F5666E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/>
              <a:t>Adam Michna z Otradovic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jindřichohradecký varhaník a učitel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autor písňových textů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u="sng"/>
              <a:t>Česká mariánská muzika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u="sng"/>
              <a:t>Loutna česká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Chtíc, aby spal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DE63F7F-24AE-457E-A29A-17831B6A47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/>
              <a:t>Bedřich Bridel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jezuita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překladatel, misionář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psal česky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u="sng"/>
              <a:t>Co Bůh? Člověk?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vylíčení nicoty pozemské lidské existence x nedosažitelné dokonalosti Boha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3D0276-0A8F-4A62-91A1-DC1DF21C0B6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/>
          <a:p>
            <a:pPr eaLnBrk="1" hangingPunct="1">
              <a:defRPr/>
            </a:pPr>
            <a:r>
              <a:rPr lang="cs-CZ" sz="5400"/>
              <a:t>Literatura v době pobělohorské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8F20ABC-B3D9-4A5E-B9EE-C70CA8F558C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Barokní literatura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BB48347-0D57-47DD-B07D-CBD63E76F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Purismus – úsilí o čistotu jazyka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78EBB95-BF5E-489D-89FA-054A53DBD8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Václav Jan Rosa</a:t>
            </a:r>
          </a:p>
          <a:p>
            <a:pPr eaLnBrk="1" hangingPunct="1">
              <a:defRPr/>
            </a:pPr>
            <a:r>
              <a:rPr lang="cs-CZ"/>
              <a:t>jazykovědec</a:t>
            </a:r>
          </a:p>
          <a:p>
            <a:pPr eaLnBrk="1" hangingPunct="1">
              <a:defRPr/>
            </a:pPr>
            <a:r>
              <a:rPr lang="cs-CZ" u="sng"/>
              <a:t>Čechořečnost</a:t>
            </a:r>
            <a:r>
              <a:rPr lang="cs-CZ"/>
              <a:t> – latinská mluvnice češtiny</a:t>
            </a:r>
          </a:p>
          <a:p>
            <a:pPr eaLnBrk="1" hangingPunct="1">
              <a:defRPr/>
            </a:pPr>
            <a:r>
              <a:rPr lang="cs-CZ"/>
              <a:t>snaží se zbavit češtinu slov cizího původu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2D16AAF1-BA79-4950-AA08-EABBCE2A44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Václav Matěj Šteyer</a:t>
            </a:r>
          </a:p>
          <a:p>
            <a:pPr eaLnBrk="1" hangingPunct="1">
              <a:defRPr/>
            </a:pPr>
            <a:r>
              <a:rPr lang="cs-CZ" u="sng"/>
              <a:t>Brus jazyka českého</a:t>
            </a:r>
          </a:p>
          <a:p>
            <a:pPr eaLnBrk="1" hangingPunct="1">
              <a:defRPr/>
            </a:pPr>
            <a:endParaRPr lang="cs-CZ" u="sng"/>
          </a:p>
          <a:p>
            <a:pPr eaLnBrk="1" hangingPunct="1">
              <a:defRPr/>
            </a:pPr>
            <a:r>
              <a:rPr lang="cs-CZ"/>
              <a:t>vytvářeli často komické novotvary</a:t>
            </a:r>
          </a:p>
          <a:p>
            <a:pPr eaLnBrk="1" hangingPunct="1">
              <a:defRPr/>
            </a:pPr>
            <a:r>
              <a:rPr lang="cs-CZ"/>
              <a:t>klapkobřinkostroj</a:t>
            </a:r>
          </a:p>
          <a:p>
            <a:pPr eaLnBrk="1" hangingPunct="1">
              <a:defRPr/>
            </a:pPr>
            <a:r>
              <a:rPr lang="cs-CZ"/>
              <a:t>čistonosoplena</a:t>
            </a:r>
          </a:p>
          <a:p>
            <a:pPr eaLnBrk="1" hangingPunct="1">
              <a:defRPr/>
            </a:pPr>
            <a:r>
              <a:rPr lang="cs-CZ"/>
              <a:t>zelenochrupka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A78A274-49CC-41C2-BFFD-74708387C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Úpadek češtiny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C150F61-4C40-4D11-BFA1-9F0878158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Česky se mluví jen na venkově (nářečí)</a:t>
            </a:r>
          </a:p>
          <a:p>
            <a:pPr eaLnBrk="1" hangingPunct="1">
              <a:defRPr/>
            </a:pPr>
            <a:r>
              <a:rPr lang="cs-CZ"/>
              <a:t>České knihy jsou páleny</a:t>
            </a:r>
          </a:p>
          <a:p>
            <a:pPr eaLnBrk="1" hangingPunct="1">
              <a:defRPr/>
            </a:pPr>
            <a:r>
              <a:rPr lang="cs-CZ"/>
              <a:t>Úřední jazyk je němčina</a:t>
            </a:r>
          </a:p>
          <a:p>
            <a:pPr eaLnBrk="1" hangingPunct="1">
              <a:defRPr/>
            </a:pPr>
            <a:r>
              <a:rPr lang="cs-CZ"/>
              <a:t>Čeština je vytlačena z vědy i vysoké literatury</a:t>
            </a:r>
          </a:p>
          <a:p>
            <a:pPr eaLnBrk="1" hangingPunct="1">
              <a:defRPr/>
            </a:pPr>
            <a:r>
              <a:rPr lang="cs-CZ"/>
              <a:t>Nositelkou češtiny zůstává jen lidová a pololidová tvorba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C16EC7C-3E9B-41DF-9173-DC042D557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ULS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9D32FF2-9EEC-4A71-85AF-EDD1186A26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Pololidová tvorba</a:t>
            </a:r>
          </a:p>
          <a:p>
            <a:pPr eaLnBrk="1" hangingPunct="1">
              <a:defRPr/>
            </a:pPr>
            <a:r>
              <a:rPr lang="cs-CZ" u="sng"/>
              <a:t>Kramářské (jarmareční) písně</a:t>
            </a:r>
            <a:r>
              <a:rPr lang="cs-CZ"/>
              <a:t> –</a:t>
            </a:r>
            <a:r>
              <a:rPr lang="cs-CZ" sz="2400"/>
              <a:t>zpívaly se na nápěv známé písně, informovaly o nějakém neštěstí nebo katastrofě, zpěv byl doprovázen obrázky, letáky s textem kramáři prodávali</a:t>
            </a:r>
          </a:p>
          <a:p>
            <a:pPr eaLnBrk="1" hangingPunct="1">
              <a:defRPr/>
            </a:pPr>
            <a:r>
              <a:rPr lang="cs-CZ" u="sng"/>
              <a:t>Paměti písmáků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E3A8F63B-1F7F-4249-9AE8-D8116CB83C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628775"/>
            <a:ext cx="3095625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Lidová tvorba</a:t>
            </a:r>
          </a:p>
          <a:p>
            <a:pPr eaLnBrk="1" hangingPunct="1">
              <a:defRPr/>
            </a:pPr>
            <a:r>
              <a:rPr lang="cs-CZ"/>
              <a:t>Pohádky</a:t>
            </a:r>
          </a:p>
          <a:p>
            <a:pPr eaLnBrk="1" hangingPunct="1">
              <a:defRPr/>
            </a:pPr>
            <a:r>
              <a:rPr lang="cs-CZ"/>
              <a:t>Pověsti</a:t>
            </a:r>
          </a:p>
          <a:p>
            <a:pPr eaLnBrk="1" hangingPunct="1">
              <a:defRPr/>
            </a:pPr>
            <a:r>
              <a:rPr lang="cs-CZ"/>
              <a:t>Písně</a:t>
            </a:r>
          </a:p>
          <a:p>
            <a:pPr eaLnBrk="1" hangingPunct="1">
              <a:defRPr/>
            </a:pPr>
            <a:r>
              <a:rPr lang="cs-CZ"/>
              <a:t>Loutkové hry</a:t>
            </a:r>
          </a:p>
          <a:p>
            <a:pPr eaLnBrk="1" hangingPunct="1">
              <a:defRPr/>
            </a:pPr>
            <a:r>
              <a:rPr lang="cs-CZ"/>
              <a:t>Lidové balady – </a:t>
            </a:r>
            <a:r>
              <a:rPr lang="cs-CZ" u="sng"/>
              <a:t>Osiřelo dítě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04D0902-F6C5-4A35-BB5F-86035EA7A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Děkuji za pozornost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D5964B8-8EC0-46A1-BDC5-7FC7903B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Vytvořila Mgr. Vanda </a:t>
            </a:r>
            <a:r>
              <a:rPr lang="cs-CZ" sz="2000" dirty="0" err="1"/>
              <a:t>Malurová</a:t>
            </a:r>
            <a:endParaRPr lang="cs-CZ" sz="2000" dirty="0"/>
          </a:p>
          <a:p>
            <a:pPr eaLnBrk="1" hangingPunct="1">
              <a:defRPr/>
            </a:pPr>
            <a:r>
              <a:rPr lang="cs-CZ" sz="2000" dirty="0"/>
              <a:t>19. května 2012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dirty="0"/>
              <a:t>Zdroje:</a:t>
            </a:r>
          </a:p>
          <a:p>
            <a:pPr eaLnBrk="1" hangingPunct="1">
              <a:defRPr/>
            </a:pPr>
            <a:r>
              <a:rPr lang="cs-CZ" altLang="cs-CZ" sz="2000" dirty="0"/>
              <a:t>HÁNOVÁ, E. a kol.: Odmaturuj z literatury. </a:t>
            </a:r>
            <a:r>
              <a:rPr lang="cs-CZ" altLang="cs-CZ" sz="2000" dirty="0" err="1"/>
              <a:t>Didaktis</a:t>
            </a:r>
            <a:r>
              <a:rPr lang="cs-CZ" altLang="cs-CZ" sz="2000" dirty="0"/>
              <a:t>, Brno, 2002. 2. vyd. ISBN 80-8685-37-5</a:t>
            </a:r>
          </a:p>
          <a:p>
            <a:pPr eaLnBrk="1" hangingPunct="1">
              <a:defRPr/>
            </a:pPr>
            <a:r>
              <a:rPr lang="cs-CZ" sz="2000" dirty="0"/>
              <a:t>Obrázky pocházejí z: </a:t>
            </a:r>
          </a:p>
          <a:p>
            <a:pPr eaLnBrk="1" hangingPunct="1">
              <a:defRPr/>
            </a:pPr>
            <a:r>
              <a:rPr lang="cs-CZ" sz="2000" dirty="0" err="1"/>
              <a:t>Malura</a:t>
            </a:r>
            <a:r>
              <a:rPr lang="cs-CZ" sz="2000" dirty="0"/>
              <a:t>, J.: Písně pobělohorských exulantů (1670-1750). Academia, Praha, 2010. 1. </a:t>
            </a:r>
            <a:r>
              <a:rPr lang="cs-CZ" sz="2000" dirty="0" err="1"/>
              <a:t>vyd</a:t>
            </a:r>
            <a:r>
              <a:rPr lang="cs-CZ" sz="2000" dirty="0"/>
              <a:t>. ISBN 978-80-200-1836-6.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/>
              <a:t>	http://commons.wikimedia.org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/>
              <a:t>   </a:t>
            </a:r>
          </a:p>
          <a:p>
            <a:pPr eaLnBrk="1" hangingPunct="1">
              <a:defRPr/>
            </a:pPr>
            <a:endParaRPr lang="cs-CZ" sz="20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7E50E-70E1-4120-98B2-D9875CC4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2AEF0-A464-467B-A448-C1A80D54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>
                <a:hlinkClick r:id="rId2"/>
              </a:rPr>
              <a:t>http://upload.wikimedia.org/wikipedia/commons/d/d3/Praha_Staromestske_namesti_Mikulas.jpg</a:t>
            </a:r>
            <a:r>
              <a:rPr lang="cs-CZ" altLang="cs-CZ" sz="1800" dirty="0">
                <a:latin typeface="Times New Roman"/>
                <a:cs typeface="Times New Roman"/>
              </a:rPr>
              <a:t> [cit. 12-05-19]</a:t>
            </a:r>
          </a:p>
          <a:p>
            <a:pPr>
              <a:defRPr/>
            </a:pPr>
            <a:r>
              <a:rPr lang="cs-CZ" altLang="cs-CZ" sz="1800" dirty="0">
                <a:hlinkClick r:id="rId3"/>
              </a:rPr>
              <a:t>http://commons.wikimedia.org/wiki/File:Braunovy_sochy_na_Kuksu_(03).jpg</a:t>
            </a:r>
            <a:r>
              <a:rPr lang="cs-CZ" altLang="cs-CZ" sz="1800" dirty="0"/>
              <a:t> Dezider </a:t>
            </a:r>
            <a:r>
              <a:rPr lang="cs-CZ" altLang="cs-CZ" sz="1800" dirty="0">
                <a:latin typeface="Times New Roman"/>
                <a:cs typeface="Times New Roman"/>
              </a:rPr>
              <a:t>[cit. 12-05-19]</a:t>
            </a:r>
          </a:p>
          <a:p>
            <a:pPr>
              <a:defRPr/>
            </a:pPr>
            <a:r>
              <a:rPr lang="cs-CZ" altLang="cs-CZ" sz="1800" dirty="0">
                <a:hlinkClick r:id="rId4"/>
              </a:rPr>
              <a:t>http://commons.wikimedia.org/wiki/File:Brandl_Elias.jpg</a:t>
            </a:r>
            <a:r>
              <a:rPr lang="cs-CZ" altLang="cs-CZ" sz="1800" dirty="0"/>
              <a:t> </a:t>
            </a:r>
            <a:r>
              <a:rPr lang="cs-CZ" altLang="cs-CZ" sz="1800" dirty="0">
                <a:latin typeface="Times New Roman"/>
                <a:cs typeface="Times New Roman"/>
              </a:rPr>
              <a:t>[cit. 12-05-19]</a:t>
            </a:r>
          </a:p>
          <a:p>
            <a:pPr>
              <a:defRPr/>
            </a:pPr>
            <a:r>
              <a:rPr lang="cs-CZ" altLang="cs-CZ" sz="1800" dirty="0">
                <a:hlinkClick r:id="rId5"/>
              </a:rPr>
              <a:t>http://www.google.cz/imgres?q=alois+jir%C3%A1sek+temno</a:t>
            </a:r>
            <a:r>
              <a:rPr lang="cs-CZ" altLang="cs-CZ" sz="1800" dirty="0"/>
              <a:t> </a:t>
            </a:r>
            <a:r>
              <a:rPr lang="cs-CZ" altLang="cs-CZ" sz="1800" dirty="0">
                <a:latin typeface="Times New Roman"/>
                <a:cs typeface="Times New Roman"/>
              </a:rPr>
              <a:t>[cit. 12-05-19]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F7DE29-4459-4900-A080-8858FF4D3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824FB88-82C8-4B45-81C6-EF1E05A23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polovina 16. st. – polovina 18. st.</a:t>
            </a:r>
          </a:p>
          <a:p>
            <a:pPr eaLnBrk="1" hangingPunct="1">
              <a:defRPr/>
            </a:pPr>
            <a:r>
              <a:rPr lang="cs-CZ" sz="2800" dirty="0"/>
              <a:t>Itálie, Španělsko</a:t>
            </a:r>
          </a:p>
          <a:p>
            <a:pPr eaLnBrk="1" hangingPunct="1">
              <a:defRPr/>
            </a:pPr>
            <a:r>
              <a:rPr lang="cs-CZ" sz="2800" dirty="0"/>
              <a:t>celoevropský kulturní směr</a:t>
            </a:r>
          </a:p>
          <a:p>
            <a:pPr eaLnBrk="1" hangingPunct="1">
              <a:defRPr/>
            </a:pPr>
            <a:r>
              <a:rPr lang="cs-CZ" sz="2800" dirty="0"/>
              <a:t>název z portugalštiny – nepravidelná perla</a:t>
            </a:r>
          </a:p>
          <a:p>
            <a:pPr eaLnBrk="1" hangingPunct="1">
              <a:defRPr/>
            </a:pPr>
            <a:r>
              <a:rPr lang="cs-CZ" sz="2800" dirty="0"/>
              <a:t>člověk se opět upíná k </a:t>
            </a:r>
            <a:r>
              <a:rPr lang="cs-CZ" sz="2800" b="1" dirty="0"/>
              <a:t>víře v Boha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r>
              <a:rPr lang="cs-CZ" sz="2800" dirty="0"/>
              <a:t>citovost, dramatičnost, neklid, kontrast</a:t>
            </a:r>
          </a:p>
          <a:p>
            <a:pPr eaLnBrk="1" hangingPunct="1">
              <a:defRPr/>
            </a:pPr>
            <a:r>
              <a:rPr lang="cs-CZ" sz="2800" dirty="0"/>
              <a:t>posiluje autoritu katolické církve a šlechty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CE04DDB-7B3B-4887-AA9A-073BAB07E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tx1"/>
                </a:solidFill>
              </a:rPr>
              <a:t>Barokní architektura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AE6DF7-6AED-4CCC-9C92-D738E24740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monumentální</a:t>
            </a:r>
          </a:p>
          <a:p>
            <a:pPr eaLnBrk="1" hangingPunct="1">
              <a:defRPr/>
            </a:pPr>
            <a:r>
              <a:rPr lang="cs-CZ" sz="2400" dirty="0"/>
              <a:t>složitý půdorys</a:t>
            </a:r>
          </a:p>
          <a:p>
            <a:pPr eaLnBrk="1" hangingPunct="1">
              <a:defRPr/>
            </a:pPr>
            <a:r>
              <a:rPr lang="cs-CZ" sz="2400" dirty="0"/>
              <a:t>zprohýbání stěn</a:t>
            </a:r>
          </a:p>
          <a:p>
            <a:pPr eaLnBrk="1" hangingPunct="1">
              <a:defRPr/>
            </a:pPr>
            <a:r>
              <a:rPr lang="cs-CZ" sz="2400" dirty="0"/>
              <a:t>půdorys elipsa a průniky elips</a:t>
            </a:r>
          </a:p>
          <a:p>
            <a:pPr eaLnBrk="1" hangingPunct="1">
              <a:defRPr/>
            </a:pPr>
            <a:r>
              <a:rPr lang="cs-CZ" sz="2400" dirty="0"/>
              <a:t>kopule</a:t>
            </a:r>
          </a:p>
          <a:p>
            <a:pPr eaLnBrk="1" hangingPunct="1">
              <a:defRPr/>
            </a:pPr>
            <a:r>
              <a:rPr lang="cs-CZ" sz="2400" dirty="0"/>
              <a:t>zdobnost – hojnost zlata</a:t>
            </a:r>
          </a:p>
          <a:p>
            <a:pPr eaLnBrk="1" hangingPunct="1">
              <a:defRPr/>
            </a:pPr>
            <a:r>
              <a:rPr lang="cs-CZ" sz="2400" dirty="0"/>
              <a:t>sochařská výzdoba</a:t>
            </a:r>
          </a:p>
          <a:p>
            <a:pPr eaLnBrk="1" hangingPunct="1">
              <a:defRPr/>
            </a:pPr>
            <a:r>
              <a:rPr lang="cs-CZ" sz="2400" dirty="0"/>
              <a:t>iluzivní malba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EC3EDB1-6C57-4342-8D21-D94AD8A0B7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defRPr/>
            </a:pPr>
            <a:endParaRPr lang="cs-CZ" sz="2400"/>
          </a:p>
        </p:txBody>
      </p:sp>
      <p:pic>
        <p:nvPicPr>
          <p:cNvPr id="7173" name="Picture 9" descr="Praha_Staromestske_namesti_Mikulas">
            <a:extLst>
              <a:ext uri="{FF2B5EF4-FFF2-40B4-BE49-F238E27FC236}">
                <a16:creationId xmlns:a16="http://schemas.microsoft.com/office/drawing/2014/main" id="{EFE35BCB-DA50-470B-9FBC-5195FE08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1052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0">
            <a:extLst>
              <a:ext uri="{FF2B5EF4-FFF2-40B4-BE49-F238E27FC236}">
                <a16:creationId xmlns:a16="http://schemas.microsoft.com/office/drawing/2014/main" id="{E146D3BD-1D96-4AAA-A8D2-D47690B2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76388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2"/>
                </a:solidFill>
                <a:latin typeface="Arial" panose="020B0604020202020204" pitchFamily="34" charset="0"/>
              </a:rPr>
              <a:t>Chrám sv. Mikuláše na Starém Městě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AECC39-B71D-4109-9D18-8FF931A99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Barokní sochařství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D8B621-B760-492E-A8B4-66C5E3D182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sochy jsou v pohybu</a:t>
            </a:r>
          </a:p>
          <a:p>
            <a:pPr eaLnBrk="1" hangingPunct="1">
              <a:defRPr/>
            </a:pPr>
            <a:r>
              <a:rPr lang="cs-CZ" dirty="0"/>
              <a:t>vystihují duševní stavy a emoce</a:t>
            </a:r>
          </a:p>
          <a:p>
            <a:pPr eaLnBrk="1" hangingPunct="1">
              <a:defRPr/>
            </a:pPr>
            <a:r>
              <a:rPr lang="cs-CZ" dirty="0"/>
              <a:t>buclatí andělíčci</a:t>
            </a:r>
          </a:p>
          <a:p>
            <a:pPr eaLnBrk="1" hangingPunct="1">
              <a:defRPr/>
            </a:pPr>
            <a:r>
              <a:rPr lang="cs-CZ" dirty="0"/>
              <a:t>sochy svatých</a:t>
            </a:r>
          </a:p>
          <a:p>
            <a:pPr eaLnBrk="1" hangingPunct="1">
              <a:defRPr/>
            </a:pPr>
            <a:r>
              <a:rPr lang="cs-CZ" dirty="0"/>
              <a:t>výjevy z Bible</a:t>
            </a:r>
          </a:p>
          <a:p>
            <a:pPr eaLnBrk="1" hangingPunct="1">
              <a:defRPr/>
            </a:pPr>
            <a:r>
              <a:rPr lang="cs-CZ" dirty="0"/>
              <a:t>Matyáš Braun</a:t>
            </a:r>
          </a:p>
          <a:p>
            <a:pPr eaLnBrk="1" hangingPunct="1">
              <a:defRPr/>
            </a:pPr>
            <a:r>
              <a:rPr lang="cs-CZ" dirty="0"/>
              <a:t>Maxmilián </a:t>
            </a:r>
            <a:r>
              <a:rPr lang="cs-CZ" dirty="0" err="1"/>
              <a:t>Brokof</a:t>
            </a:r>
            <a:endParaRPr lang="cs-CZ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E4A4D43-95F9-4AB5-A87F-F22CECA669D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9221" name="Picture 7" descr="File:Braunovy sochy na Kuksu (03).jpg">
            <a:hlinkClick r:id="rId3"/>
            <a:extLst>
              <a:ext uri="{FF2B5EF4-FFF2-40B4-BE49-F238E27FC236}">
                <a16:creationId xmlns:a16="http://schemas.microsoft.com/office/drawing/2014/main" id="{37294730-9D5D-4ECD-9B90-C1EC365F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2862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271CA2F-B721-44CD-AF5A-1F4F888E2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Barokní malířství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19CEFE5-793B-4275-BF87-B0574857A2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Iluzívnost – malby vyvolávají představu   nekonečna</a:t>
            </a:r>
          </a:p>
          <a:p>
            <a:pPr eaLnBrk="1" hangingPunct="1">
              <a:defRPr/>
            </a:pPr>
            <a:r>
              <a:rPr lang="cs-CZ" b="1" dirty="0"/>
              <a:t>Šerosvit -</a:t>
            </a:r>
            <a:r>
              <a:rPr lang="cs-CZ" dirty="0"/>
              <a:t> střídání světla a stínu</a:t>
            </a:r>
          </a:p>
          <a:p>
            <a:pPr eaLnBrk="1" hangingPunct="1">
              <a:defRPr/>
            </a:pPr>
            <a:r>
              <a:rPr lang="cs-CZ" dirty="0"/>
              <a:t>náboženské motivy</a:t>
            </a:r>
          </a:p>
          <a:p>
            <a:pPr eaLnBrk="1" hangingPunct="1">
              <a:defRPr/>
            </a:pPr>
            <a:r>
              <a:rPr lang="cs-CZ" sz="2000" dirty="0"/>
              <a:t>Peter Paul </a:t>
            </a:r>
            <a:r>
              <a:rPr lang="cs-CZ" sz="2000" dirty="0" err="1"/>
              <a:t>Rubens</a:t>
            </a:r>
            <a:endParaRPr lang="cs-CZ" sz="2000" dirty="0"/>
          </a:p>
          <a:p>
            <a:pPr eaLnBrk="1" hangingPunct="1">
              <a:defRPr/>
            </a:pPr>
            <a:r>
              <a:rPr lang="cs-CZ" sz="2000" dirty="0" err="1"/>
              <a:t>Rembrant</a:t>
            </a:r>
            <a:r>
              <a:rPr lang="cs-CZ" sz="2000" dirty="0"/>
              <a:t> van </a:t>
            </a:r>
            <a:r>
              <a:rPr lang="cs-CZ" sz="2000" dirty="0" err="1"/>
              <a:t>Rijn</a:t>
            </a:r>
            <a:endParaRPr lang="cs-CZ" sz="2000" dirty="0"/>
          </a:p>
          <a:p>
            <a:pPr eaLnBrk="1" hangingPunct="1">
              <a:defRPr/>
            </a:pPr>
            <a:r>
              <a:rPr lang="cs-CZ" sz="2000" dirty="0"/>
              <a:t>Petr </a:t>
            </a:r>
            <a:r>
              <a:rPr lang="cs-CZ" sz="2000" dirty="0" err="1"/>
              <a:t>Brandl</a:t>
            </a:r>
            <a:r>
              <a:rPr lang="cs-CZ" sz="2000" dirty="0"/>
              <a:t>, Karel </a:t>
            </a:r>
            <a:r>
              <a:rPr lang="cs-CZ" sz="2000" dirty="0" err="1"/>
              <a:t>Škréta</a:t>
            </a:r>
            <a:r>
              <a:rPr lang="cs-CZ" sz="2000" dirty="0"/>
              <a:t>…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D96604D-EAD6-400E-81E3-26EB90CFAE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1269" name="Picture 6" descr="File:Brandl Elias.jpg">
            <a:hlinkClick r:id="rId3"/>
            <a:extLst>
              <a:ext uri="{FF2B5EF4-FFF2-40B4-BE49-F238E27FC236}">
                <a16:creationId xmlns:a16="http://schemas.microsoft.com/office/drawing/2014/main" id="{B8C73D12-67F2-49EE-A55E-4F617620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73238"/>
            <a:ext cx="475297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F1C0642-C87A-4467-A958-1769A3944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Barokní literatura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0AAAB2F-7EB8-4E88-8604-85C983D37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ovlivněna křesťanskou mystikou</a:t>
            </a:r>
          </a:p>
          <a:p>
            <a:pPr eaLnBrk="1" hangingPunct="1">
              <a:defRPr/>
            </a:pPr>
            <a:r>
              <a:rPr lang="cs-CZ" sz="2800" dirty="0"/>
              <a:t>důraz je kladen na </a:t>
            </a:r>
            <a:r>
              <a:rPr lang="cs-CZ" sz="2800" b="1" dirty="0"/>
              <a:t>city</a:t>
            </a:r>
          </a:p>
          <a:p>
            <a:pPr eaLnBrk="1" hangingPunct="1">
              <a:defRPr/>
            </a:pPr>
            <a:r>
              <a:rPr lang="cs-CZ" sz="2800" dirty="0"/>
              <a:t>výrazné </a:t>
            </a:r>
            <a:r>
              <a:rPr lang="cs-CZ" sz="2800" b="1" dirty="0"/>
              <a:t>protiklady</a:t>
            </a:r>
            <a:r>
              <a:rPr lang="cs-CZ" sz="2800" dirty="0"/>
              <a:t>: dokonalý Bůh x hříšný člověk, spása duše x věčné zatracení</a:t>
            </a:r>
          </a:p>
          <a:p>
            <a:pPr eaLnBrk="1" hangingPunct="1">
              <a:defRPr/>
            </a:pPr>
            <a:r>
              <a:rPr lang="cs-CZ" sz="2800" dirty="0"/>
              <a:t>motivy smrti, strachu, utrpení</a:t>
            </a:r>
          </a:p>
          <a:p>
            <a:pPr eaLnBrk="1" hangingPunct="1">
              <a:defRPr/>
            </a:pPr>
            <a:r>
              <a:rPr lang="cs-CZ" sz="2800" b="1" dirty="0"/>
              <a:t>žánry</a:t>
            </a:r>
            <a:r>
              <a:rPr lang="cs-CZ" sz="2800" dirty="0"/>
              <a:t>: legenda, duchovní píseň, traktát, kázání</a:t>
            </a:r>
          </a:p>
          <a:p>
            <a:pPr eaLnBrk="1" hangingPunct="1">
              <a:defRPr/>
            </a:pPr>
            <a:r>
              <a:rPr lang="cs-CZ" sz="2800" dirty="0"/>
              <a:t>symboly, metafory, alegorie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6C70C99-B192-40E0-9CAD-F534191A9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Evropská barokní literatura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F19E4EB-3A57-4577-9B31-7679D71574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err="1"/>
              <a:t>Pedro</a:t>
            </a:r>
            <a:r>
              <a:rPr lang="cs-CZ" u="sng" dirty="0"/>
              <a:t> </a:t>
            </a:r>
            <a:r>
              <a:rPr lang="cs-CZ" u="sng" dirty="0" err="1"/>
              <a:t>Calderón</a:t>
            </a:r>
            <a:r>
              <a:rPr lang="cs-CZ" u="sng" dirty="0"/>
              <a:t> de la </a:t>
            </a:r>
            <a:r>
              <a:rPr lang="cs-CZ" u="sng" dirty="0" err="1"/>
              <a:t>Barca</a:t>
            </a:r>
            <a:endParaRPr lang="cs-CZ" u="sng" dirty="0"/>
          </a:p>
          <a:p>
            <a:pPr eaLnBrk="1" hangingPunct="1">
              <a:defRPr/>
            </a:pPr>
            <a:r>
              <a:rPr lang="cs-CZ" dirty="0"/>
              <a:t>španělský dramatik</a:t>
            </a:r>
          </a:p>
          <a:p>
            <a:pPr eaLnBrk="1" hangingPunct="1">
              <a:defRPr/>
            </a:pPr>
            <a:r>
              <a:rPr lang="cs-CZ" dirty="0"/>
              <a:t>hra </a:t>
            </a:r>
            <a:r>
              <a:rPr lang="cs-CZ" b="1" dirty="0"/>
              <a:t>Život je sen</a:t>
            </a:r>
          </a:p>
          <a:p>
            <a:pPr eaLnBrk="1" hangingPunct="1">
              <a:defRPr/>
            </a:pPr>
            <a:r>
              <a:rPr lang="cs-CZ" dirty="0"/>
              <a:t>svobodná vůle hrdiny x věštbě, síla osudu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B843B78-BFEA-4055-8D60-B35D8DF64B6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/>
              <a:t>John </a:t>
            </a:r>
            <a:r>
              <a:rPr lang="cs-CZ" u="sng" dirty="0" err="1"/>
              <a:t>Milton</a:t>
            </a:r>
            <a:endParaRPr lang="cs-CZ" u="sng" dirty="0"/>
          </a:p>
          <a:p>
            <a:pPr eaLnBrk="1" hangingPunct="1">
              <a:defRPr/>
            </a:pPr>
            <a:r>
              <a:rPr lang="cs-CZ" dirty="0"/>
              <a:t>anglický básník</a:t>
            </a:r>
          </a:p>
          <a:p>
            <a:pPr eaLnBrk="1" hangingPunct="1">
              <a:defRPr/>
            </a:pPr>
            <a:r>
              <a:rPr lang="cs-CZ" dirty="0"/>
              <a:t>epos </a:t>
            </a:r>
            <a:r>
              <a:rPr lang="cs-CZ" b="1" dirty="0"/>
              <a:t>Ztracený ráj</a:t>
            </a:r>
          </a:p>
          <a:p>
            <a:pPr eaLnBrk="1" hangingPunct="1">
              <a:defRPr/>
            </a:pPr>
            <a:r>
              <a:rPr lang="cs-CZ" dirty="0"/>
              <a:t>filozofické dílo, boj mezi Satanem a Bohem, dobrem a zlem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43013E57-BB66-4633-8FD6-B9B646FAF7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0128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Česká barokní literatura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3EC5E464-C05A-4915-9144-A3111445FC14}"/>
              </a:ext>
            </a:extLst>
          </p:cNvPr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284538"/>
            <a:ext cx="4248150" cy="309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276</TotalTime>
  <Words>1183</Words>
  <Application>Microsoft Office PowerPoint</Application>
  <PresentationFormat>Předvádění na obrazovce (4:3)</PresentationFormat>
  <Paragraphs>189</Paragraphs>
  <Slides>24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Tahoma</vt:lpstr>
      <vt:lpstr>Arial</vt:lpstr>
      <vt:lpstr>Wingdings</vt:lpstr>
      <vt:lpstr>Times New Roman</vt:lpstr>
      <vt:lpstr>Štěrbina</vt:lpstr>
      <vt:lpstr>Prezentace aplikace PowerPoint</vt:lpstr>
      <vt:lpstr>Literatura v době pobělohorské</vt:lpstr>
      <vt:lpstr>Baroko</vt:lpstr>
      <vt:lpstr>Barokní architektura</vt:lpstr>
      <vt:lpstr>Barokní sochařství</vt:lpstr>
      <vt:lpstr>Barokní malířství</vt:lpstr>
      <vt:lpstr>Barokní literatura</vt:lpstr>
      <vt:lpstr>Evropská barokní literatura</vt:lpstr>
      <vt:lpstr>Česká barokní literatura</vt:lpstr>
      <vt:lpstr>Baroko v českých zemích</vt:lpstr>
      <vt:lpstr>Dva proudy v české literatuře</vt:lpstr>
      <vt:lpstr>Evangelický kancionál, který uspořádal a vydal Václav Klejch v Žitavě</vt:lpstr>
      <vt:lpstr>Poklad zpěvů duchovních, kancionál Johanna Myllera vydaný v Žitavě v roce 1710.</vt:lpstr>
      <vt:lpstr>Představitelé domácího proudu</vt:lpstr>
      <vt:lpstr>Tovaryšstvo Ježíšovo</vt:lpstr>
      <vt:lpstr>Prezentace aplikace PowerPoint</vt:lpstr>
      <vt:lpstr>Uctívání nového světce Jana Nepomuckého</vt:lpstr>
      <vt:lpstr>Bohuslav Balbín (1621 -1688)</vt:lpstr>
      <vt:lpstr>Barokní lyrika</vt:lpstr>
      <vt:lpstr>Purismus – úsilí o čistotu jazyka</vt:lpstr>
      <vt:lpstr>Úpadek češtiny</vt:lpstr>
      <vt:lpstr>ULS</vt:lpstr>
      <vt:lpstr>Děkuji za pozornost 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v době pobělohorské</dc:title>
  <dc:creator>JM</dc:creator>
  <cp:lastModifiedBy>Hečko Aleš</cp:lastModifiedBy>
  <cp:revision>15</cp:revision>
  <dcterms:created xsi:type="dcterms:W3CDTF">2012-03-03T17:52:05Z</dcterms:created>
  <dcterms:modified xsi:type="dcterms:W3CDTF">2020-04-20T07:20:18Z</dcterms:modified>
</cp:coreProperties>
</file>