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1" r:id="rId6"/>
    <p:sldId id="272" r:id="rId7"/>
    <p:sldId id="273" r:id="rId8"/>
    <p:sldId id="274" r:id="rId9"/>
    <p:sldId id="275" r:id="rId10"/>
    <p:sldId id="276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10. 9. 2012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_4.3.9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Rozbor romantických děl – Alexandr </a:t>
            </a:r>
            <a:r>
              <a:rPr lang="cs-CZ" dirty="0" err="1" smtClean="0">
                <a:solidFill>
                  <a:schemeClr val="tx1"/>
                </a:solidFill>
              </a:rPr>
              <a:t>Sergejevič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Puškin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A. S. </a:t>
            </a:r>
            <a:r>
              <a:rPr lang="cs-CZ" dirty="0" err="1" smtClean="0">
                <a:solidFill>
                  <a:schemeClr val="tx1"/>
                </a:solidFill>
              </a:rPr>
              <a:t>Puškinovi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enka\Plocha\Evž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692696"/>
            <a:ext cx="5256584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cit. 2012 -09- 10]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POLÁŠKOVÁ, Taťána a kol. Literatura pro 2. ročník středních škol.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Brno.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Didaktis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, 2009. ISBN 978-80-7358-129-9.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Alexandr </a:t>
            </a:r>
            <a:r>
              <a:rPr lang="cs-CZ" sz="2700" dirty="0" err="1" smtClean="0"/>
              <a:t>Sergejevič</a:t>
            </a:r>
            <a:r>
              <a:rPr lang="cs-CZ" sz="2700" dirty="0" smtClean="0"/>
              <a:t> </a:t>
            </a:r>
            <a:r>
              <a:rPr lang="cs-CZ" sz="2700" dirty="0" err="1" smtClean="0"/>
              <a:t>puškin</a:t>
            </a:r>
            <a:r>
              <a:rPr lang="cs-CZ" sz="2700" dirty="0" smtClean="0"/>
              <a:t> (1799 – 1837)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79712" y="1600200"/>
            <a:ext cx="5184576" cy="470912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Lenka\Plocha\pushkin_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56792"/>
            <a:ext cx="5184576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Básník , prozaik a dramatik. Výrazná osobnost ruské literatury.</a:t>
            </a:r>
          </a:p>
          <a:p>
            <a:endParaRPr lang="cs-CZ" dirty="0" smtClean="0"/>
          </a:p>
          <a:p>
            <a:r>
              <a:rPr lang="cs-CZ" dirty="0" smtClean="0"/>
              <a:t>Narozen v aristokratické rodině, studia na lyceu v Carském Selu – výchova šlechtických synů pro státní služby.</a:t>
            </a:r>
          </a:p>
          <a:p>
            <a:endParaRPr lang="cs-CZ" dirty="0" smtClean="0"/>
          </a:p>
          <a:p>
            <a:r>
              <a:rPr lang="cs-CZ" dirty="0" smtClean="0"/>
              <a:t>Po studiích pracoval na ministerstvu zahraničí, avšak kvůli kritice carského režimu poslán do vyhnanství.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Roku 1826 carem povolen návrat do Petrohradu, zbytek života však byl pod policejním dozorem.</a:t>
            </a:r>
          </a:p>
          <a:p>
            <a:endParaRPr lang="cs-CZ" sz="2800" dirty="0" smtClean="0"/>
          </a:p>
          <a:p>
            <a:r>
              <a:rPr lang="cs-CZ" sz="2800" dirty="0" smtClean="0"/>
              <a:t>V roce 1831 se oženil s vyhlášenou petrohradskou krasavicí, což mu vyneslo hodnost nejnižšího </a:t>
            </a:r>
            <a:r>
              <a:rPr lang="cs-CZ" sz="2800" dirty="0" err="1" smtClean="0"/>
              <a:t>komorníka</a:t>
            </a:r>
            <a:r>
              <a:rPr lang="cs-CZ" sz="2800" dirty="0" smtClean="0"/>
              <a:t> u dvoru a intriky, které přivodily jeho smrt – zemřel po smrtelném zranění v souboji. 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I. fázi tvorby básně se sociálními motivy, elegie, vznešené ódy a pohádkový epos </a:t>
            </a:r>
            <a:r>
              <a:rPr lang="cs-CZ" b="1" dirty="0" err="1" smtClean="0"/>
              <a:t>Ruslan</a:t>
            </a:r>
            <a:r>
              <a:rPr lang="cs-CZ" b="1" dirty="0" smtClean="0"/>
              <a:t> a Ludmila.</a:t>
            </a:r>
          </a:p>
          <a:p>
            <a:endParaRPr lang="cs-CZ" dirty="0" smtClean="0"/>
          </a:p>
          <a:p>
            <a:r>
              <a:rPr lang="cs-CZ" dirty="0" smtClean="0"/>
              <a:t>II. fáze – vliv romantismu:</a:t>
            </a:r>
          </a:p>
          <a:p>
            <a:pPr>
              <a:buNone/>
            </a:pPr>
            <a:r>
              <a:rPr lang="cs-CZ" dirty="0" smtClean="0"/>
              <a:t>   Básnické povídky:</a:t>
            </a:r>
          </a:p>
          <a:p>
            <a:pPr>
              <a:buNone/>
            </a:pPr>
            <a:r>
              <a:rPr lang="cs-CZ" b="1" dirty="0" smtClean="0"/>
              <a:t>   Kavkazský zajatec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   </a:t>
            </a:r>
            <a:r>
              <a:rPr lang="cs-CZ" b="1" dirty="0" err="1" smtClean="0"/>
              <a:t>Bachčisarajská</a:t>
            </a:r>
            <a:r>
              <a:rPr lang="cs-CZ" b="1" dirty="0" smtClean="0"/>
              <a:t> fontána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   Cikáni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 III. fáze tvorby:</a:t>
            </a:r>
          </a:p>
          <a:p>
            <a:pPr>
              <a:buNone/>
            </a:pPr>
            <a:r>
              <a:rPr lang="cs-CZ" dirty="0" smtClean="0"/>
              <a:t>   Povídky s prvky realismu a díla inspirovaná historií:</a:t>
            </a:r>
          </a:p>
          <a:p>
            <a:pPr>
              <a:buNone/>
            </a:pPr>
            <a:r>
              <a:rPr lang="cs-CZ" b="1" dirty="0" smtClean="0"/>
              <a:t>Piková dáma - </a:t>
            </a:r>
            <a:r>
              <a:rPr lang="cs-CZ" dirty="0" smtClean="0"/>
              <a:t>povídka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Boris </a:t>
            </a:r>
            <a:r>
              <a:rPr lang="cs-CZ" b="1" dirty="0" err="1" smtClean="0"/>
              <a:t>Godunov</a:t>
            </a:r>
            <a:r>
              <a:rPr lang="cs-CZ" b="1" dirty="0" smtClean="0"/>
              <a:t> - </a:t>
            </a:r>
            <a:r>
              <a:rPr lang="cs-CZ" dirty="0" smtClean="0"/>
              <a:t>drama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Měděný jezdec – </a:t>
            </a:r>
            <a:r>
              <a:rPr lang="cs-CZ" dirty="0" smtClean="0"/>
              <a:t>poéma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Kapitánská dcerka</a:t>
            </a:r>
            <a:r>
              <a:rPr lang="cs-CZ" dirty="0" smtClean="0"/>
              <a:t> - román</a:t>
            </a:r>
            <a:endParaRPr lang="cs-CZ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Evžen </a:t>
            </a:r>
            <a:r>
              <a:rPr lang="cs-CZ" dirty="0" err="1" smtClean="0"/>
              <a:t>oněgin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Román ve verších, </a:t>
            </a:r>
            <a:r>
              <a:rPr lang="cs-CZ" dirty="0" smtClean="0"/>
              <a:t>vrchol </a:t>
            </a:r>
            <a:r>
              <a:rPr lang="cs-CZ" dirty="0" err="1" smtClean="0"/>
              <a:t>Puškinovy</a:t>
            </a:r>
            <a:r>
              <a:rPr lang="cs-CZ" dirty="0" smtClean="0"/>
              <a:t> tvorby.</a:t>
            </a:r>
          </a:p>
          <a:p>
            <a:pPr>
              <a:buNone/>
            </a:pPr>
            <a:r>
              <a:rPr lang="cs-CZ" b="1" dirty="0" smtClean="0"/>
              <a:t>  </a:t>
            </a:r>
            <a:r>
              <a:rPr lang="cs-CZ" dirty="0" smtClean="0"/>
              <a:t>Dokončen v roce 1831. </a:t>
            </a:r>
          </a:p>
          <a:p>
            <a:pPr>
              <a:buNone/>
            </a:pPr>
            <a:r>
              <a:rPr lang="cs-CZ" dirty="0" smtClean="0"/>
              <a:t>  </a:t>
            </a:r>
            <a:r>
              <a:rPr lang="cs-CZ" b="1" dirty="0" smtClean="0"/>
              <a:t>Spojuje se zde romantismus s realismem.</a:t>
            </a:r>
          </a:p>
          <a:p>
            <a:pPr>
              <a:buNone/>
            </a:pPr>
            <a:r>
              <a:rPr lang="cs-CZ" dirty="0" smtClean="0"/>
              <a:t>  Kritický popis ruské společnosti. Hlavní hrdina je typickým představitelem aristokratické společnosti v Rusku v 1. </a:t>
            </a:r>
            <a:r>
              <a:rPr lang="cs-CZ" dirty="0" err="1" smtClean="0"/>
              <a:t>pol</a:t>
            </a:r>
            <a:r>
              <a:rPr lang="cs-CZ" dirty="0" smtClean="0"/>
              <a:t>. 19. století.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Oněgin</a:t>
            </a:r>
            <a:r>
              <a:rPr lang="cs-CZ" dirty="0" smtClean="0"/>
              <a:t> = typ tzv. </a:t>
            </a:r>
            <a:r>
              <a:rPr lang="cs-CZ" b="1" dirty="0" smtClean="0"/>
              <a:t>zbytečného člověka </a:t>
            </a:r>
            <a:r>
              <a:rPr lang="cs-CZ" dirty="0" smtClean="0"/>
              <a:t>– znuděný, znechucený stereotypním životem, přestože je mladý a nadaný, nenalézá smysl života, citově vyprahlý.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Evžen </a:t>
            </a:r>
            <a:r>
              <a:rPr lang="cs-CZ" dirty="0" err="1" smtClean="0"/>
              <a:t>Oněgin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Děj se odehrává ve 20. letech 19. století.</a:t>
            </a:r>
          </a:p>
          <a:p>
            <a:r>
              <a:rPr lang="cs-CZ" dirty="0" smtClean="0"/>
              <a:t>Evžen </a:t>
            </a:r>
            <a:r>
              <a:rPr lang="cs-CZ" dirty="0" err="1" smtClean="0"/>
              <a:t>Oněgin</a:t>
            </a:r>
            <a:r>
              <a:rPr lang="cs-CZ" dirty="0" smtClean="0"/>
              <a:t> žije z dědictví svých rodičů, postupně jej hýřivý život uvede v dluhy, které vyřeší další dědictví – smrt bohatého strýce přivede </a:t>
            </a:r>
            <a:r>
              <a:rPr lang="cs-CZ" dirty="0" err="1" smtClean="0"/>
              <a:t>Oněgina</a:t>
            </a:r>
            <a:r>
              <a:rPr lang="cs-CZ" dirty="0" smtClean="0"/>
              <a:t> na venkov. Zpočátku se snaží najít nový smysl života, ale i venkovský život jej brzy začne nudit. Spřátelí se s mladým básníkem Lenským, který je pravým opakem </a:t>
            </a:r>
            <a:r>
              <a:rPr lang="cs-CZ" dirty="0" err="1" smtClean="0"/>
              <a:t>Oněgina</a:t>
            </a:r>
            <a:r>
              <a:rPr lang="cs-CZ" dirty="0" smtClean="0"/>
              <a:t> – upřímný, citově založený, optimistický. Lenský jej seznámí se svou snoubenkou Olgou </a:t>
            </a:r>
            <a:r>
              <a:rPr lang="cs-CZ" dirty="0" err="1" smtClean="0"/>
              <a:t>Larinovou</a:t>
            </a:r>
            <a:r>
              <a:rPr lang="cs-CZ" dirty="0" smtClean="0"/>
              <a:t> a její mladší sestrou Taťánou, která se do </a:t>
            </a:r>
            <a:r>
              <a:rPr lang="cs-CZ" dirty="0" err="1" smtClean="0"/>
              <a:t>Oněgina</a:t>
            </a:r>
            <a:r>
              <a:rPr lang="cs-CZ" dirty="0" smtClean="0"/>
              <a:t> zamiluje.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Evžen </a:t>
            </a:r>
            <a:r>
              <a:rPr lang="cs-CZ" dirty="0" err="1" smtClean="0"/>
              <a:t>oněgin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Ze svých citů se vyzná v dopise, avšak </a:t>
            </a:r>
            <a:r>
              <a:rPr lang="cs-CZ" dirty="0" err="1" smtClean="0"/>
              <a:t>Oněgin</a:t>
            </a:r>
            <a:r>
              <a:rPr lang="cs-CZ" dirty="0" smtClean="0"/>
              <a:t> její lásku odmítá a aby ji utvrdil ve svém postoji, začne koketovat s její sestrou.</a:t>
            </a:r>
          </a:p>
          <a:p>
            <a:pPr>
              <a:buNone/>
            </a:pPr>
            <a:r>
              <a:rPr lang="cs-CZ" dirty="0" smtClean="0"/>
              <a:t>   Lenský jej za to vyzve na souboj, při kterém jej </a:t>
            </a:r>
            <a:r>
              <a:rPr lang="cs-CZ" dirty="0" err="1" smtClean="0"/>
              <a:t>Oněgin</a:t>
            </a:r>
            <a:r>
              <a:rPr lang="cs-CZ" dirty="0" smtClean="0"/>
              <a:t> zastřelí.</a:t>
            </a:r>
          </a:p>
          <a:p>
            <a:pPr>
              <a:buNone/>
            </a:pPr>
            <a:r>
              <a:rPr lang="cs-CZ" dirty="0" smtClean="0"/>
              <a:t>  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Oněgin</a:t>
            </a:r>
            <a:r>
              <a:rPr lang="cs-CZ" dirty="0" smtClean="0"/>
              <a:t> cestuje po světě, po třech letech se vrací do Moskvy, kde se setkává s Taťánou. Po sňatku se starším generálem se z ní stala krásná a všemi obdivovaná žena. Okouzlila i </a:t>
            </a:r>
            <a:r>
              <a:rPr lang="cs-CZ" dirty="0" err="1" smtClean="0"/>
              <a:t>Oněgina</a:t>
            </a:r>
            <a:r>
              <a:rPr lang="cs-CZ" dirty="0" smtClean="0"/>
              <a:t>, který ji přemlouvá, aby s ním odešla. Taťána však odmítá opustit manžela, přestože </a:t>
            </a:r>
            <a:r>
              <a:rPr lang="cs-CZ" dirty="0" err="1" smtClean="0"/>
              <a:t>Oněgina</a:t>
            </a:r>
            <a:r>
              <a:rPr lang="cs-CZ" dirty="0" smtClean="0"/>
              <a:t> stále miluje.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398</TotalTime>
  <Words>541</Words>
  <Application>Microsoft Office PowerPoint</Application>
  <PresentationFormat>Předvádění na obrazovce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Alexandr Sergejevič puškin (1799 – 1837)</vt:lpstr>
      <vt:lpstr>Životopisný přehled:</vt:lpstr>
      <vt:lpstr>Životopisný přehled:</vt:lpstr>
      <vt:lpstr>Dílo:</vt:lpstr>
      <vt:lpstr>Dílo:</vt:lpstr>
      <vt:lpstr>Evžen oněgin</vt:lpstr>
      <vt:lpstr>Evžen Oněgin</vt:lpstr>
      <vt:lpstr>Evžen oněgin</vt:lpstr>
      <vt:lpstr>Snímek 10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44</cp:revision>
  <dcterms:created xsi:type="dcterms:W3CDTF">2012-04-12T06:14:10Z</dcterms:created>
  <dcterms:modified xsi:type="dcterms:W3CDTF">2012-09-18T15:49:33Z</dcterms:modified>
</cp:coreProperties>
</file>