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67" r:id="rId3"/>
    <p:sldId id="268" r:id="rId4"/>
    <p:sldId id="269" r:id="rId5"/>
    <p:sldId id="270" r:id="rId6"/>
    <p:sldId id="271" r:id="rId7"/>
    <p:sldId id="272" r:id="rId8"/>
    <p:sldId id="273" r:id="rId9"/>
    <p:sldId id="274" r:id="rId10"/>
    <p:sldId id="276" r:id="rId11"/>
    <p:sldId id="278" r:id="rId12"/>
    <p:sldId id="277" r:id="rId13"/>
    <p:sldId id="266" r:id="rId1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5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D61B8335-C54E-424B-B374-AF6252800E74}" type="datetimeFigureOut">
              <a:rPr lang="cs-CZ" smtClean="0"/>
              <a:pPr/>
              <a:t>18.9.2012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ovací čára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ovací čára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ipsa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ipsa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ipsa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B8335-C54E-424B-B374-AF6252800E74}" type="datetimeFigureOut">
              <a:rPr lang="cs-CZ" smtClean="0"/>
              <a:pPr/>
              <a:t>18.9.2012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B8335-C54E-424B-B374-AF6252800E74}" type="datetimeFigureOut">
              <a:rPr lang="cs-CZ" smtClean="0"/>
              <a:pPr/>
              <a:t>18.9.2012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61B8335-C54E-424B-B374-AF6252800E74}" type="datetimeFigureOut">
              <a:rPr lang="cs-CZ" smtClean="0"/>
              <a:pPr/>
              <a:t>18.9.2012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D61B8335-C54E-424B-B374-AF6252800E74}" type="datetimeFigureOut">
              <a:rPr lang="cs-CZ" smtClean="0"/>
              <a:pPr/>
              <a:t>18.9.2012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ovací čára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ovací čára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ipsa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ipsa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ipsa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ovací čára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B8335-C54E-424B-B374-AF6252800E74}" type="datetimeFigureOut">
              <a:rPr lang="cs-CZ" smtClean="0"/>
              <a:pPr/>
              <a:t>18.9.2012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B8335-C54E-424B-B374-AF6252800E74}" type="datetimeFigureOut">
              <a:rPr lang="cs-CZ" smtClean="0"/>
              <a:pPr/>
              <a:t>18.9.2012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61B8335-C54E-424B-B374-AF6252800E74}" type="datetimeFigureOut">
              <a:rPr lang="cs-CZ" smtClean="0"/>
              <a:pPr/>
              <a:t>18.9.2012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B8335-C54E-424B-B374-AF6252800E74}" type="datetimeFigureOut">
              <a:rPr lang="cs-CZ" smtClean="0"/>
              <a:pPr/>
              <a:t>18.9.2012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61B8335-C54E-424B-B374-AF6252800E74}" type="datetimeFigureOut">
              <a:rPr lang="cs-CZ" smtClean="0"/>
              <a:pPr/>
              <a:t>18.9.2012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ovací čára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61B8335-C54E-424B-B374-AF6252800E74}" type="datetimeFigureOut">
              <a:rPr lang="cs-CZ" smtClean="0"/>
              <a:pPr/>
              <a:t>18.9.2012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D61B8335-C54E-424B-B374-AF6252800E74}" type="datetimeFigureOut">
              <a:rPr lang="cs-CZ" smtClean="0"/>
              <a:pPr/>
              <a:t>18.9.2012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://commons.wikimedia.org/wiki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827584" y="1988840"/>
            <a:ext cx="7920880" cy="4608512"/>
          </a:xfrm>
        </p:spPr>
        <p:txBody>
          <a:bodyPr>
            <a:normAutofit/>
          </a:bodyPr>
          <a:lstStyle/>
          <a:p>
            <a:endParaRPr lang="cs-CZ" dirty="0"/>
          </a:p>
          <a:p>
            <a:pPr algn="l"/>
            <a:r>
              <a:rPr lang="cs-CZ" b="1" dirty="0">
                <a:solidFill>
                  <a:schemeClr val="tx1"/>
                </a:solidFill>
              </a:rPr>
              <a:t>Název školy: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smtClean="0">
                <a:solidFill>
                  <a:schemeClr val="tx1"/>
                </a:solidFill>
              </a:rPr>
              <a:t>Střední </a:t>
            </a:r>
            <a:r>
              <a:rPr lang="cs-CZ" dirty="0">
                <a:solidFill>
                  <a:schemeClr val="tx1"/>
                </a:solidFill>
              </a:rPr>
              <a:t>průmyslová škola, Ostrava - Vítkovice, </a:t>
            </a:r>
            <a:r>
              <a:rPr lang="cs-CZ" dirty="0" smtClean="0">
                <a:solidFill>
                  <a:schemeClr val="tx1"/>
                </a:solidFill>
              </a:rPr>
              <a:t>	příspěvková </a:t>
            </a:r>
            <a:r>
              <a:rPr lang="cs-CZ" dirty="0">
                <a:solidFill>
                  <a:schemeClr val="tx1"/>
                </a:solidFill>
              </a:rPr>
              <a:t>organizace</a:t>
            </a:r>
          </a:p>
          <a:p>
            <a:pPr algn="l"/>
            <a:endParaRPr lang="cs-CZ" b="1" dirty="0" smtClean="0">
              <a:solidFill>
                <a:schemeClr val="tx1"/>
              </a:solidFill>
            </a:endParaRPr>
          </a:p>
          <a:p>
            <a:pPr algn="l"/>
            <a:r>
              <a:rPr lang="cs-CZ" b="1" dirty="0" smtClean="0">
                <a:solidFill>
                  <a:schemeClr val="tx1"/>
                </a:solidFill>
              </a:rPr>
              <a:t>Autor</a:t>
            </a:r>
            <a:r>
              <a:rPr lang="cs-CZ" b="1" dirty="0">
                <a:solidFill>
                  <a:schemeClr val="tx1"/>
                </a:solidFill>
              </a:rPr>
              <a:t>: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smtClean="0">
                <a:solidFill>
                  <a:schemeClr val="tx1"/>
                </a:solidFill>
              </a:rPr>
              <a:t>		Mgr. Lenka Hrušková</a:t>
            </a:r>
            <a:endParaRPr lang="cs-CZ" b="1" dirty="0" smtClean="0">
              <a:solidFill>
                <a:schemeClr val="tx1"/>
              </a:solidFill>
            </a:endParaRPr>
          </a:p>
          <a:p>
            <a:pPr algn="l"/>
            <a:r>
              <a:rPr lang="cs-CZ" b="1" dirty="0" smtClean="0">
                <a:solidFill>
                  <a:schemeClr val="tx1"/>
                </a:solidFill>
              </a:rPr>
              <a:t>Datum</a:t>
            </a:r>
            <a:r>
              <a:rPr lang="cs-CZ" b="1" dirty="0">
                <a:solidFill>
                  <a:schemeClr val="tx1"/>
                </a:solidFill>
              </a:rPr>
              <a:t>: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smtClean="0">
                <a:solidFill>
                  <a:schemeClr val="tx1"/>
                </a:solidFill>
              </a:rPr>
              <a:t>		29. 8. 2012</a:t>
            </a:r>
            <a:endParaRPr lang="cs-CZ" b="1" dirty="0" smtClean="0">
              <a:solidFill>
                <a:schemeClr val="tx1"/>
              </a:solidFill>
            </a:endParaRPr>
          </a:p>
          <a:p>
            <a:pPr algn="l"/>
            <a:r>
              <a:rPr lang="cs-CZ" b="1" dirty="0" smtClean="0">
                <a:solidFill>
                  <a:schemeClr val="tx1"/>
                </a:solidFill>
              </a:rPr>
              <a:t>Název</a:t>
            </a:r>
            <a:r>
              <a:rPr lang="cs-CZ" b="1" dirty="0">
                <a:solidFill>
                  <a:schemeClr val="tx1"/>
                </a:solidFill>
              </a:rPr>
              <a:t>: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smtClean="0">
                <a:solidFill>
                  <a:schemeClr val="tx1"/>
                </a:solidFill>
              </a:rPr>
              <a:t>		VY_ 32 _INOVACE _4.3.6 </a:t>
            </a:r>
            <a:endParaRPr lang="cs-CZ" b="1" dirty="0" smtClean="0">
              <a:solidFill>
                <a:schemeClr val="tx1"/>
              </a:solidFill>
            </a:endParaRPr>
          </a:p>
          <a:p>
            <a:pPr algn="l"/>
            <a:r>
              <a:rPr lang="cs-CZ" b="1" dirty="0" smtClean="0">
                <a:solidFill>
                  <a:schemeClr val="tx1"/>
                </a:solidFill>
              </a:rPr>
              <a:t>Číslo </a:t>
            </a:r>
            <a:r>
              <a:rPr lang="cs-CZ" b="1" dirty="0">
                <a:solidFill>
                  <a:schemeClr val="tx1"/>
                </a:solidFill>
              </a:rPr>
              <a:t>projektu: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smtClean="0">
                <a:solidFill>
                  <a:schemeClr val="tx1"/>
                </a:solidFill>
              </a:rPr>
              <a:t>	CZ.1.07/1.5.00/34.0125</a:t>
            </a:r>
            <a:endParaRPr lang="cs-CZ" dirty="0">
              <a:solidFill>
                <a:schemeClr val="tx1"/>
              </a:solidFill>
            </a:endParaRPr>
          </a:p>
          <a:p>
            <a:pPr algn="l"/>
            <a:endParaRPr lang="cs-CZ" b="1" dirty="0" smtClean="0">
              <a:solidFill>
                <a:schemeClr val="tx1"/>
              </a:solidFill>
            </a:endParaRPr>
          </a:p>
          <a:p>
            <a:pPr algn="l"/>
            <a:r>
              <a:rPr lang="cs-CZ" b="1" dirty="0" smtClean="0">
                <a:solidFill>
                  <a:schemeClr val="tx1"/>
                </a:solidFill>
              </a:rPr>
              <a:t>Téma</a:t>
            </a:r>
            <a:r>
              <a:rPr lang="cs-CZ" b="1" dirty="0">
                <a:solidFill>
                  <a:schemeClr val="tx1"/>
                </a:solidFill>
              </a:rPr>
              <a:t>:</a:t>
            </a:r>
            <a:r>
              <a:rPr lang="cs-CZ" dirty="0">
                <a:solidFill>
                  <a:schemeClr val="tx1"/>
                </a:solidFill>
              </a:rPr>
              <a:t>  </a:t>
            </a:r>
            <a:r>
              <a:rPr lang="cs-CZ" dirty="0" smtClean="0">
                <a:solidFill>
                  <a:schemeClr val="tx1"/>
                </a:solidFill>
              </a:rPr>
              <a:t>	Rozbor romantických děl – </a:t>
            </a:r>
            <a:r>
              <a:rPr lang="cs-CZ" smtClean="0">
                <a:solidFill>
                  <a:schemeClr val="tx1"/>
                </a:solidFill>
              </a:rPr>
              <a:t>Viktor Hugo</a:t>
            </a:r>
            <a:endParaRPr lang="cs-CZ" dirty="0" smtClean="0">
              <a:solidFill>
                <a:schemeClr val="tx1"/>
              </a:solidFill>
            </a:endParaRPr>
          </a:p>
          <a:p>
            <a:pPr algn="l"/>
            <a:r>
              <a:rPr lang="cs-CZ" b="1" dirty="0" smtClean="0">
                <a:solidFill>
                  <a:schemeClr val="tx1"/>
                </a:solidFill>
              </a:rPr>
              <a:t>Anotace</a:t>
            </a:r>
            <a:r>
              <a:rPr lang="cs-CZ" b="1" dirty="0">
                <a:solidFill>
                  <a:schemeClr val="tx1"/>
                </a:solidFill>
              </a:rPr>
              <a:t>: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smtClean="0">
                <a:solidFill>
                  <a:schemeClr val="tx1"/>
                </a:solidFill>
              </a:rPr>
              <a:t>Prezentace slouží k zopakování probraného učiva. Studenti si písemně i ústně procvičí poznatky o V. Hugovi.</a:t>
            </a:r>
            <a:endParaRPr lang="cs-CZ" dirty="0"/>
          </a:p>
        </p:txBody>
      </p:sp>
      <p:pic>
        <p:nvPicPr>
          <p:cNvPr id="1026" name="obrázek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15616" y="332656"/>
            <a:ext cx="7078251" cy="1728192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Dílo: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b="1" dirty="0" smtClean="0"/>
              <a:t>Bídníci: </a:t>
            </a:r>
            <a:r>
              <a:rPr lang="cs-CZ" dirty="0" smtClean="0"/>
              <a:t>román o osudech bývalého galejníka Jeana </a:t>
            </a:r>
            <a:r>
              <a:rPr lang="cs-CZ" dirty="0" err="1" smtClean="0"/>
              <a:t>Valjeana</a:t>
            </a:r>
            <a:r>
              <a:rPr lang="cs-CZ" dirty="0" smtClean="0"/>
              <a:t>, kterého při útěku od dalšího zatčení zachránil kněz, kterého předtím okradl. Jeho dar mu pomůže začít nový život, snaží se konat jen dobro, ale stále je mu v patách policejní prefekt </a:t>
            </a:r>
            <a:r>
              <a:rPr lang="cs-CZ" dirty="0" err="1" smtClean="0"/>
              <a:t>Javert</a:t>
            </a:r>
            <a:r>
              <a:rPr lang="cs-CZ" dirty="0" smtClean="0"/>
              <a:t>, který považuje dopadení J.V. za svůj životní cíl. Přesto mu J. V. nakonec zachrání život při revoluci v Paříži, </a:t>
            </a:r>
            <a:r>
              <a:rPr lang="cs-CZ" dirty="0" err="1" smtClean="0"/>
              <a:t>Javert</a:t>
            </a:r>
            <a:r>
              <a:rPr lang="cs-CZ" dirty="0" smtClean="0"/>
              <a:t> spáchá sebevraždu. Až do konce života se J. V. stará o </a:t>
            </a:r>
            <a:r>
              <a:rPr lang="cs-CZ" dirty="0" err="1" smtClean="0"/>
              <a:t>Cossetu</a:t>
            </a:r>
            <a:r>
              <a:rPr lang="cs-CZ" dirty="0" smtClean="0"/>
              <a:t>, které v dětství zemřela matka </a:t>
            </a:r>
            <a:r>
              <a:rPr lang="cs-CZ" dirty="0" err="1" smtClean="0"/>
              <a:t>Fatine</a:t>
            </a:r>
            <a:r>
              <a:rPr lang="cs-CZ" dirty="0" smtClean="0"/>
              <a:t> v naprosté bídě.</a:t>
            </a:r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Documents and Settings\Lenka\Plocha\Bídníci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03648" y="836712"/>
            <a:ext cx="6408712" cy="5400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Dílo: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Další slavné romány:</a:t>
            </a:r>
          </a:p>
          <a:p>
            <a:endParaRPr lang="cs-CZ" dirty="0" smtClean="0"/>
          </a:p>
          <a:p>
            <a:pPr>
              <a:buNone/>
            </a:pPr>
            <a:r>
              <a:rPr lang="cs-CZ" b="1" dirty="0" smtClean="0"/>
              <a:t>Devadesát tři </a:t>
            </a:r>
            <a:r>
              <a:rPr lang="cs-CZ" dirty="0" smtClean="0"/>
              <a:t>– 1 rok Velké francouzské revoluce – 1793.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b="1" dirty="0" smtClean="0"/>
              <a:t>Dělníci moře </a:t>
            </a:r>
            <a:r>
              <a:rPr lang="cs-CZ" dirty="0" smtClean="0"/>
              <a:t>– příběhy lodníků v drsné přírodě Normanských ostrovů.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b="1" dirty="0" smtClean="0"/>
              <a:t>Muž, který se směje</a:t>
            </a:r>
            <a:endParaRPr 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latin typeface="Calibri" pitchFamily="34" charset="0"/>
              </a:rPr>
              <a:t>Vypracovala Mgr. Lenka Hrušková</a:t>
            </a:r>
            <a:endParaRPr lang="cs-CZ" dirty="0">
              <a:latin typeface="Calibri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>
                <a:latin typeface="Calibri" pitchFamily="34" charset="0"/>
              </a:rPr>
              <a:t>Seznam zdrojů:</a:t>
            </a:r>
          </a:p>
          <a:p>
            <a:pPr>
              <a:buNone/>
            </a:pPr>
            <a:r>
              <a:rPr lang="cs-CZ" dirty="0" smtClean="0">
                <a:solidFill>
                  <a:schemeClr val="bg2">
                    <a:lumMod val="10000"/>
                  </a:schemeClr>
                </a:solidFill>
                <a:latin typeface="Calibri" pitchFamily="34" charset="0"/>
                <a:hlinkClick r:id="rId2"/>
              </a:rPr>
              <a:t>http://commons.wikimedia.org/wiki/</a:t>
            </a:r>
            <a:r>
              <a:rPr lang="cs-CZ" dirty="0" smtClean="0">
                <a:solidFill>
                  <a:schemeClr val="bg2">
                    <a:lumMod val="10000"/>
                  </a:schemeClr>
                </a:solidFill>
                <a:latin typeface="Calibri" pitchFamily="34" charset="0"/>
              </a:rPr>
              <a:t> [cit. 2012-08-29]</a:t>
            </a:r>
          </a:p>
          <a:p>
            <a:pPr>
              <a:buNone/>
            </a:pPr>
            <a:endParaRPr lang="cs-CZ" dirty="0" smtClean="0">
              <a:solidFill>
                <a:schemeClr val="bg2">
                  <a:lumMod val="10000"/>
                </a:schemeClr>
              </a:solidFill>
              <a:latin typeface="Calibri" pitchFamily="34" charset="0"/>
            </a:endParaRPr>
          </a:p>
          <a:p>
            <a:pPr>
              <a:buNone/>
            </a:pPr>
            <a:r>
              <a:rPr lang="cs-CZ" sz="2000" dirty="0" smtClean="0">
                <a:solidFill>
                  <a:schemeClr val="bg2">
                    <a:lumMod val="10000"/>
                  </a:schemeClr>
                </a:solidFill>
                <a:latin typeface="Calibri" pitchFamily="34" charset="0"/>
              </a:rPr>
              <a:t>KUDĚLKA, Viktor. Malý labyrint literatury. 1. </a:t>
            </a:r>
            <a:r>
              <a:rPr lang="cs-CZ" sz="2000" dirty="0" err="1" smtClean="0">
                <a:solidFill>
                  <a:schemeClr val="bg2">
                    <a:lumMod val="10000"/>
                  </a:schemeClr>
                </a:solidFill>
                <a:latin typeface="Calibri" pitchFamily="34" charset="0"/>
              </a:rPr>
              <a:t>vyd</a:t>
            </a:r>
            <a:r>
              <a:rPr lang="cs-CZ" sz="2000" dirty="0" smtClean="0">
                <a:solidFill>
                  <a:schemeClr val="bg2">
                    <a:lumMod val="10000"/>
                  </a:schemeClr>
                </a:solidFill>
                <a:latin typeface="Calibri" pitchFamily="34" charset="0"/>
              </a:rPr>
              <a:t>. Praha. Albatros, 1983.</a:t>
            </a:r>
          </a:p>
          <a:p>
            <a:pPr>
              <a:buNone/>
            </a:pPr>
            <a:endParaRPr lang="cs-CZ" sz="2000" dirty="0" smtClean="0">
              <a:solidFill>
                <a:schemeClr val="bg2">
                  <a:lumMod val="10000"/>
                </a:schemeClr>
              </a:solidFill>
              <a:latin typeface="Calibri" pitchFamily="34" charset="0"/>
            </a:endParaRPr>
          </a:p>
          <a:p>
            <a:pPr>
              <a:buNone/>
            </a:pPr>
            <a:endParaRPr lang="cs-CZ" sz="2000" dirty="0" smtClean="0">
              <a:solidFill>
                <a:schemeClr val="bg2">
                  <a:lumMod val="10000"/>
                </a:schemeClr>
              </a:solidFill>
              <a:latin typeface="Calibri" pitchFamily="34" charset="0"/>
            </a:endParaRPr>
          </a:p>
          <a:p>
            <a:pPr>
              <a:buNone/>
            </a:pPr>
            <a:r>
              <a:rPr lang="cs-CZ" sz="2000" dirty="0" smtClean="0">
                <a:solidFill>
                  <a:schemeClr val="bg2">
                    <a:lumMod val="10000"/>
                  </a:schemeClr>
                </a:solidFill>
                <a:latin typeface="Calibri" pitchFamily="34" charset="0"/>
              </a:rPr>
              <a:t>POLÁŠKOVÁ, Taťána a kol. Literatura pro 2. ročník středních škol. 1. </a:t>
            </a:r>
            <a:r>
              <a:rPr lang="cs-CZ" sz="2000" dirty="0" err="1" smtClean="0">
                <a:solidFill>
                  <a:schemeClr val="bg2">
                    <a:lumMod val="10000"/>
                  </a:schemeClr>
                </a:solidFill>
                <a:latin typeface="Calibri" pitchFamily="34" charset="0"/>
              </a:rPr>
              <a:t>vyd</a:t>
            </a:r>
            <a:r>
              <a:rPr lang="cs-CZ" sz="2000" dirty="0" smtClean="0">
                <a:solidFill>
                  <a:schemeClr val="bg2">
                    <a:lumMod val="10000"/>
                  </a:schemeClr>
                </a:solidFill>
                <a:latin typeface="Calibri" pitchFamily="34" charset="0"/>
              </a:rPr>
              <a:t>. Brno. </a:t>
            </a:r>
            <a:r>
              <a:rPr lang="cs-CZ" sz="2000" dirty="0" err="1" smtClean="0">
                <a:solidFill>
                  <a:schemeClr val="bg2">
                    <a:lumMod val="10000"/>
                  </a:schemeClr>
                </a:solidFill>
                <a:latin typeface="Calibri" pitchFamily="34" charset="0"/>
              </a:rPr>
              <a:t>Didaktis</a:t>
            </a:r>
            <a:r>
              <a:rPr lang="cs-CZ" sz="2000" dirty="0" smtClean="0">
                <a:solidFill>
                  <a:schemeClr val="bg2">
                    <a:lumMod val="10000"/>
                  </a:schemeClr>
                </a:solidFill>
                <a:latin typeface="Calibri" pitchFamily="34" charset="0"/>
              </a:rPr>
              <a:t>, 2009. ISBN 978-80-7358-129-9.</a:t>
            </a:r>
          </a:p>
          <a:p>
            <a:endParaRPr lang="cs-CZ" sz="20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Viktor </a:t>
            </a:r>
            <a:r>
              <a:rPr lang="cs-CZ" dirty="0" err="1" smtClean="0"/>
              <a:t>hugo</a:t>
            </a:r>
            <a:r>
              <a:rPr lang="cs-CZ" dirty="0" smtClean="0"/>
              <a:t> (1802 – 1885)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1619672" y="1600200"/>
            <a:ext cx="5760640" cy="4873752"/>
          </a:xfrm>
        </p:spPr>
        <p:txBody>
          <a:bodyPr/>
          <a:lstStyle/>
          <a:p>
            <a:endParaRPr lang="cs-CZ" dirty="0"/>
          </a:p>
        </p:txBody>
      </p:sp>
      <p:pic>
        <p:nvPicPr>
          <p:cNvPr id="1026" name="Picture 2" descr="C:\Documents and Settings\Lenka\Plocha\Victor_Hug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19672" y="1556792"/>
            <a:ext cx="5832648" cy="50768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Životopisný přehled: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Básník a překladatel, romanopisec a dramatik.</a:t>
            </a:r>
          </a:p>
          <a:p>
            <a:endParaRPr lang="cs-CZ" dirty="0" smtClean="0"/>
          </a:p>
          <a:p>
            <a:r>
              <a:rPr lang="cs-CZ" dirty="0" smtClean="0"/>
              <a:t>Komplikovaná výchova v rodině – matka katolická royalistka – přívrženec monarchie, otec – napoleonský důstojník – ateista, republikán.</a:t>
            </a:r>
          </a:p>
          <a:p>
            <a:endParaRPr lang="cs-CZ" dirty="0" smtClean="0"/>
          </a:p>
          <a:p>
            <a:r>
              <a:rPr lang="cs-CZ" dirty="0" smtClean="0"/>
              <a:t>Rodina se často stěhovala, v dětství žil i ve Španělsku a v Itálii.</a:t>
            </a: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Životopisný přehled: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Roku 1817 založil se svým bratrem Abelem časopis </a:t>
            </a:r>
            <a:r>
              <a:rPr lang="cs-CZ" dirty="0" err="1" smtClean="0"/>
              <a:t>Le</a:t>
            </a:r>
            <a:r>
              <a:rPr lang="cs-CZ" dirty="0" smtClean="0"/>
              <a:t> </a:t>
            </a:r>
            <a:r>
              <a:rPr lang="cs-CZ" dirty="0" err="1" smtClean="0"/>
              <a:t>conservateur</a:t>
            </a:r>
            <a:r>
              <a:rPr lang="cs-CZ" dirty="0" smtClean="0"/>
              <a:t> </a:t>
            </a:r>
            <a:r>
              <a:rPr lang="cs-CZ" dirty="0" err="1" smtClean="0"/>
              <a:t>littéraire</a:t>
            </a:r>
            <a:r>
              <a:rPr lang="cs-CZ" dirty="0" smtClean="0"/>
              <a:t>.</a:t>
            </a:r>
          </a:p>
          <a:p>
            <a:endParaRPr lang="cs-CZ" dirty="0" smtClean="0"/>
          </a:p>
          <a:p>
            <a:r>
              <a:rPr lang="cs-CZ" dirty="0" smtClean="0"/>
              <a:t>V letech 1929 – 1840 vydal svých prvních 5 básnických sbírek.</a:t>
            </a:r>
          </a:p>
          <a:p>
            <a:endParaRPr lang="cs-CZ" dirty="0" smtClean="0"/>
          </a:p>
          <a:p>
            <a:r>
              <a:rPr lang="cs-CZ" dirty="0" smtClean="0"/>
              <a:t>Roku 1845 vstoupil do politiky, kandidoval úspěšně do parlamentu, stal se odpůrcem Napoleona III., proto musel odejít do exilu, kde prožil 20 let (Brusel, </a:t>
            </a:r>
            <a:r>
              <a:rPr lang="cs-CZ" dirty="0" err="1" smtClean="0"/>
              <a:t>Jersey</a:t>
            </a:r>
            <a:r>
              <a:rPr lang="cs-CZ" dirty="0" smtClean="0"/>
              <a:t>, ostrov </a:t>
            </a:r>
            <a:r>
              <a:rPr lang="cs-CZ" dirty="0" err="1" smtClean="0"/>
              <a:t>Guernsey</a:t>
            </a:r>
            <a:r>
              <a:rPr lang="cs-CZ" dirty="0" smtClean="0"/>
              <a:t>).</a:t>
            </a: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Životopisný přehled: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Do Francie se vrací v r. 1870 – po porážce Francie v prusko-francouzské válce.</a:t>
            </a:r>
          </a:p>
          <a:p>
            <a:endParaRPr lang="cs-CZ" dirty="0" smtClean="0"/>
          </a:p>
          <a:p>
            <a:r>
              <a:rPr lang="cs-CZ" dirty="0" smtClean="0"/>
              <a:t>R. 1875 delegátem na senátora, brzy na to se jím stal.</a:t>
            </a:r>
          </a:p>
          <a:p>
            <a:endParaRPr lang="cs-CZ" dirty="0" smtClean="0"/>
          </a:p>
          <a:p>
            <a:r>
              <a:rPr lang="cs-CZ" dirty="0" smtClean="0"/>
              <a:t>Velmi uznávaná osobnost francouzské literatury i společenského života. V den pohřbu vyhlášen státní smutek.</a:t>
            </a:r>
          </a:p>
          <a:p>
            <a:endParaRPr lang="cs-CZ" dirty="0" smtClean="0"/>
          </a:p>
          <a:p>
            <a:r>
              <a:rPr lang="cs-CZ" dirty="0" smtClean="0"/>
              <a:t>Pochován v Paříží v Panteonu.</a:t>
            </a: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Dílo: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Divadelní hry:</a:t>
            </a:r>
          </a:p>
          <a:p>
            <a:endParaRPr lang="cs-CZ" dirty="0" smtClean="0"/>
          </a:p>
          <a:p>
            <a:pPr>
              <a:buNone/>
            </a:pPr>
            <a:r>
              <a:rPr lang="cs-CZ" b="1" dirty="0" smtClean="0"/>
              <a:t>   Cromwell</a:t>
            </a:r>
            <a:r>
              <a:rPr lang="cs-CZ" dirty="0" smtClean="0"/>
              <a:t> – předmluva = manifest romantického dramatu.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   </a:t>
            </a:r>
            <a:r>
              <a:rPr lang="cs-CZ" b="1" dirty="0" smtClean="0"/>
              <a:t>Král se baví </a:t>
            </a:r>
            <a:r>
              <a:rPr lang="cs-CZ" dirty="0" smtClean="0"/>
              <a:t>– G. Verdi podle ní napsal operu </a:t>
            </a:r>
            <a:r>
              <a:rPr lang="cs-CZ" dirty="0" err="1" smtClean="0"/>
              <a:t>Rigoletto</a:t>
            </a:r>
            <a:r>
              <a:rPr lang="cs-CZ" dirty="0" smtClean="0"/>
              <a:t>.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b="1" dirty="0" smtClean="0"/>
              <a:t>   </a:t>
            </a:r>
            <a:r>
              <a:rPr lang="cs-CZ" b="1" dirty="0" err="1" smtClean="0"/>
              <a:t>Lukrécia</a:t>
            </a:r>
            <a:r>
              <a:rPr lang="cs-CZ" b="1" dirty="0" smtClean="0"/>
              <a:t> </a:t>
            </a:r>
            <a:r>
              <a:rPr lang="cs-CZ" b="1" dirty="0" err="1" smtClean="0"/>
              <a:t>Borgia</a:t>
            </a:r>
            <a:endParaRPr lang="cs-CZ" b="1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b="1" dirty="0" smtClean="0"/>
              <a:t>   Marie </a:t>
            </a:r>
            <a:r>
              <a:rPr lang="cs-CZ" b="1" dirty="0" err="1" smtClean="0"/>
              <a:t>Tudorovna</a:t>
            </a:r>
            <a:endParaRPr lang="cs-CZ" b="1" dirty="0" smtClean="0"/>
          </a:p>
          <a:p>
            <a:endParaRPr lang="cs-CZ" dirty="0" smtClean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Dílo: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Básnické sbírky – lyrika epická, lyrická, satirická i milostná: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b="1" dirty="0" smtClean="0"/>
              <a:t>Ódy a rozmanité básně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b="1" dirty="0" smtClean="0"/>
              <a:t>Nové ódy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b="1" dirty="0" smtClean="0"/>
              <a:t>Legenda věků </a:t>
            </a:r>
            <a:r>
              <a:rPr lang="cs-CZ" dirty="0" smtClean="0"/>
              <a:t>– básnická epopej, třídílný cyklus úvah o cestě lidstva za pokrokem.</a:t>
            </a:r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Dílo: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b="1" dirty="0" smtClean="0"/>
              <a:t>Chrám </a:t>
            </a:r>
            <a:r>
              <a:rPr lang="cs-CZ" b="1" dirty="0" smtClean="0"/>
              <a:t>Matky Boží </a:t>
            </a:r>
            <a:r>
              <a:rPr lang="cs-CZ" b="1" dirty="0" smtClean="0"/>
              <a:t>v Paříži </a:t>
            </a:r>
            <a:r>
              <a:rPr lang="cs-CZ" dirty="0" smtClean="0"/>
              <a:t>– román se odehrává ve středověké Francii. Hlavní hrdina Quasimodo je ohyzdný mrzák, zvoník v </a:t>
            </a:r>
            <a:r>
              <a:rPr lang="cs-CZ" dirty="0" smtClean="0"/>
              <a:t>chrámu</a:t>
            </a:r>
            <a:r>
              <a:rPr lang="cs-CZ" dirty="0" smtClean="0"/>
              <a:t>, oddán svému pěstounovi knězi </a:t>
            </a:r>
            <a:r>
              <a:rPr lang="cs-CZ" dirty="0" err="1" smtClean="0"/>
              <a:t>Frolovi</a:t>
            </a:r>
            <a:r>
              <a:rPr lang="cs-CZ" dirty="0" smtClean="0"/>
              <a:t>, který zneužívá jeho dobroty. Přikáže mu unést krásnou cikánku Esmeraldu, Q. je chycen, odsouzen, pranýřován. </a:t>
            </a:r>
          </a:p>
          <a:p>
            <a:pPr>
              <a:buNone/>
            </a:pPr>
            <a:r>
              <a:rPr lang="cs-CZ" dirty="0" smtClean="0"/>
              <a:t>    Jediný, kdo s </a:t>
            </a:r>
            <a:r>
              <a:rPr lang="cs-CZ" smtClean="0"/>
              <a:t>ním </a:t>
            </a:r>
            <a:r>
              <a:rPr lang="cs-CZ" smtClean="0"/>
              <a:t>soucítí, </a:t>
            </a:r>
            <a:r>
              <a:rPr lang="cs-CZ" dirty="0" smtClean="0"/>
              <a:t>je Esmeralda, za což se do ní Q. zamiluje a snaží se ji zachránit před popravou, když je nespravedlivě nařčena z pokusu o vraždu. Nakonec oba umírají.</a:t>
            </a:r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Documents and Settings\Lenka\Plocha\Matka boží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31640" y="476672"/>
            <a:ext cx="6336704" cy="597666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360</TotalTime>
  <Words>539</Words>
  <Application>Microsoft Office PowerPoint</Application>
  <PresentationFormat>Předvádění na obrazovce (4:3)</PresentationFormat>
  <Paragraphs>70</Paragraphs>
  <Slides>13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4" baseType="lpstr">
      <vt:lpstr>Arkýř</vt:lpstr>
      <vt:lpstr>Snímek 1</vt:lpstr>
      <vt:lpstr>Viktor hugo (1802 – 1885)</vt:lpstr>
      <vt:lpstr>Životopisný přehled:</vt:lpstr>
      <vt:lpstr>Životopisný přehled:</vt:lpstr>
      <vt:lpstr>Životopisný přehled:</vt:lpstr>
      <vt:lpstr>Dílo:</vt:lpstr>
      <vt:lpstr>Dílo:</vt:lpstr>
      <vt:lpstr>Dílo:</vt:lpstr>
      <vt:lpstr>Snímek 9</vt:lpstr>
      <vt:lpstr>Dílo:</vt:lpstr>
      <vt:lpstr>Snímek 11</vt:lpstr>
      <vt:lpstr>Dílo:</vt:lpstr>
      <vt:lpstr>Vypracovala Mgr. Lenka Hrušková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Tomáš Řežáb</dc:creator>
  <cp:lastModifiedBy>hrl</cp:lastModifiedBy>
  <cp:revision>41</cp:revision>
  <dcterms:created xsi:type="dcterms:W3CDTF">2012-04-12T06:14:10Z</dcterms:created>
  <dcterms:modified xsi:type="dcterms:W3CDTF">2012-09-18T09:35:33Z</dcterms:modified>
</cp:coreProperties>
</file>