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8" r:id="rId8"/>
    <p:sldId id="281" r:id="rId9"/>
    <p:sldId id="275" r:id="rId10"/>
    <p:sldId id="276" r:id="rId11"/>
    <p:sldId id="279" r:id="rId12"/>
    <p:sldId id="280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5. 9. 2012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_4.3.3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realismu v literárních dílech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realismu.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Představitelé v literatuře: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Česká realistická poezie: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    Karel Havlíček Borovský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Jan Neruda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Svatopluk Čech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Josef Václav Sládek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Jaroslav Vrchlický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Vítězslav Hálek</a:t>
            </a:r>
          </a:p>
          <a:p>
            <a:pPr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Představitelé v literatuře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Česká realistická próza: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Božena Němcová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Jan Neruda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Josef Václav Rais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Karolina Světlá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Vítězslav Hálek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Teréza</a:t>
            </a:r>
            <a:r>
              <a:rPr lang="cs-CZ" dirty="0" smtClean="0"/>
              <a:t> Nováková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Alois Jirásek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Představitelé v literatuře: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České realistické drama: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Alois a Vilém </a:t>
            </a:r>
            <a:r>
              <a:rPr lang="cs-CZ" dirty="0" err="1" smtClean="0"/>
              <a:t>Mrštíkové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Gabriela </a:t>
            </a:r>
            <a:r>
              <a:rPr lang="cs-CZ" dirty="0" err="1" smtClean="0"/>
              <a:t>Preisová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Ladislav </a:t>
            </a:r>
            <a:r>
              <a:rPr lang="cs-CZ" dirty="0" err="1" smtClean="0"/>
              <a:t>Stroupežnický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2012-09-05]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/>
              <a:t>POLÁŠKOVÁ,Taťána a kol. Literatura pro 2.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2009. ISBN 978-80-7358-129-9.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realismus</a:t>
            </a:r>
            <a:endParaRPr lang="cs-CZ" dirty="0"/>
          </a:p>
        </p:txBody>
      </p:sp>
      <p:pic>
        <p:nvPicPr>
          <p:cNvPr id="6" name="Zástupný symbol pro obsah 5" descr="Burlac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7323584" cy="37428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Umělecký směr 2. poloviny 19. století.</a:t>
            </a:r>
          </a:p>
          <a:p>
            <a:endParaRPr lang="cs-CZ" dirty="0" smtClean="0"/>
          </a:p>
          <a:p>
            <a:r>
              <a:rPr lang="cs-CZ" dirty="0" smtClean="0"/>
              <a:t>Realita = skutečnost.</a:t>
            </a:r>
          </a:p>
          <a:p>
            <a:endParaRPr lang="cs-CZ" dirty="0" smtClean="0"/>
          </a:p>
          <a:p>
            <a:r>
              <a:rPr lang="cs-CZ" dirty="0" smtClean="0"/>
              <a:t>Reakce na rychlý rozvoj vědy a techniky.</a:t>
            </a:r>
          </a:p>
          <a:p>
            <a:endParaRPr lang="cs-CZ" dirty="0" smtClean="0"/>
          </a:p>
          <a:p>
            <a:r>
              <a:rPr lang="cs-CZ" dirty="0" smtClean="0"/>
              <a:t>Důraz na rozumový přístup.</a:t>
            </a:r>
          </a:p>
          <a:p>
            <a:endParaRPr lang="cs-CZ" dirty="0" smtClean="0"/>
          </a:p>
          <a:p>
            <a:r>
              <a:rPr lang="cs-CZ" dirty="0" smtClean="0"/>
              <a:t>Odmítnutí romantismu jako málo moderního a pokrokového směru.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prvním místě důraz na objektivní zobrazení skutečnosti.</a:t>
            </a:r>
          </a:p>
          <a:p>
            <a:endParaRPr lang="cs-CZ" dirty="0" smtClean="0"/>
          </a:p>
          <a:p>
            <a:r>
              <a:rPr lang="cs-CZ" dirty="0" smtClean="0"/>
              <a:t>Náměty ze soudobého života.</a:t>
            </a:r>
          </a:p>
          <a:p>
            <a:endParaRPr lang="cs-CZ" dirty="0" smtClean="0"/>
          </a:p>
          <a:p>
            <a:r>
              <a:rPr lang="cs-CZ" dirty="0" smtClean="0"/>
              <a:t>Kritický přístup ke společenským a sociálním poměrům.</a:t>
            </a:r>
          </a:p>
          <a:p>
            <a:endParaRPr lang="cs-CZ" dirty="0" smtClean="0"/>
          </a:p>
          <a:p>
            <a:r>
              <a:rPr lang="cs-CZ" dirty="0" smtClean="0"/>
              <a:t>Fascinace vědou a technikou.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Hlavní hrdina je typická postava v typické situaci.</a:t>
            </a:r>
          </a:p>
          <a:p>
            <a:endParaRPr lang="cs-CZ" dirty="0" smtClean="0"/>
          </a:p>
          <a:p>
            <a:r>
              <a:rPr lang="cs-CZ" dirty="0" smtClean="0"/>
              <a:t>Nevymyká se soudobým normám, obyčejný člověk v běžné situaci.</a:t>
            </a:r>
          </a:p>
          <a:p>
            <a:endParaRPr lang="cs-CZ" dirty="0" smtClean="0"/>
          </a:p>
          <a:p>
            <a:r>
              <a:rPr lang="cs-CZ" dirty="0" smtClean="0"/>
              <a:t>Autor se snaží být nestranný, objektivní.</a:t>
            </a:r>
          </a:p>
          <a:p>
            <a:endParaRPr lang="cs-CZ" dirty="0" smtClean="0"/>
          </a:p>
          <a:p>
            <a:r>
              <a:rPr lang="cs-CZ" dirty="0" smtClean="0"/>
              <a:t>Převažuje popis, charakteristika – čtenář má možnost sám hodnotit situaci.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Využití tzv. </a:t>
            </a:r>
            <a:r>
              <a:rPr lang="cs-CZ" dirty="0" err="1" smtClean="0"/>
              <a:t>er</a:t>
            </a:r>
            <a:r>
              <a:rPr lang="cs-CZ" dirty="0" smtClean="0"/>
              <a:t> -formy = dílo napsáno ve 3. osobě.</a:t>
            </a:r>
          </a:p>
          <a:p>
            <a:endParaRPr lang="cs-CZ" dirty="0" smtClean="0"/>
          </a:p>
          <a:p>
            <a:r>
              <a:rPr lang="cs-CZ" dirty="0" smtClean="0"/>
              <a:t>Nejčastější útvary v literatuře: romány, povídky, drama.</a:t>
            </a:r>
          </a:p>
          <a:p>
            <a:endParaRPr lang="cs-CZ" dirty="0" smtClean="0"/>
          </a:p>
          <a:p>
            <a:r>
              <a:rPr lang="cs-CZ" dirty="0" smtClean="0"/>
              <a:t>Realismus se hojně uplatnil i v malířství – např.  malíři Ilja </a:t>
            </a:r>
            <a:r>
              <a:rPr lang="cs-CZ" dirty="0" err="1" smtClean="0"/>
              <a:t>Repin</a:t>
            </a:r>
            <a:r>
              <a:rPr lang="cs-CZ" dirty="0" smtClean="0"/>
              <a:t> – </a:t>
            </a:r>
            <a:r>
              <a:rPr lang="cs-CZ" dirty="0" err="1" smtClean="0"/>
              <a:t>Burlaci</a:t>
            </a:r>
            <a:r>
              <a:rPr lang="cs-CZ" dirty="0" smtClean="0"/>
              <a:t> na Volze,</a:t>
            </a:r>
          </a:p>
          <a:p>
            <a:pPr>
              <a:buNone/>
            </a:pPr>
            <a:r>
              <a:rPr lang="cs-CZ" dirty="0" smtClean="0"/>
              <a:t>   Jean – Francois </a:t>
            </a:r>
            <a:r>
              <a:rPr lang="cs-CZ" dirty="0" err="1" smtClean="0"/>
              <a:t>Millet</a:t>
            </a:r>
            <a:r>
              <a:rPr lang="cs-CZ" dirty="0" smtClean="0"/>
              <a:t> – Sběračky klasů, </a:t>
            </a:r>
          </a:p>
          <a:p>
            <a:pPr>
              <a:buNone/>
            </a:pPr>
            <a:r>
              <a:rPr lang="cs-CZ" dirty="0" smtClean="0"/>
              <a:t>   Gustav </a:t>
            </a:r>
            <a:r>
              <a:rPr lang="cs-CZ" dirty="0" err="1" smtClean="0"/>
              <a:t>Courbet</a:t>
            </a:r>
            <a:r>
              <a:rPr lang="cs-CZ" dirty="0" smtClean="0"/>
              <a:t> - Štěrkaři,</a:t>
            </a:r>
          </a:p>
          <a:p>
            <a:pPr>
              <a:buNone/>
            </a:pPr>
            <a:r>
              <a:rPr lang="cs-CZ" dirty="0" smtClean="0"/>
              <a:t>   Karel </a:t>
            </a:r>
            <a:r>
              <a:rPr lang="cs-CZ" dirty="0" err="1" smtClean="0"/>
              <a:t>Purkyně</a:t>
            </a:r>
            <a:r>
              <a:rPr lang="cs-CZ" dirty="0" smtClean="0"/>
              <a:t> –Politizující kovář.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Sběračky klasů</a:t>
            </a:r>
            <a:endParaRPr lang="cs-CZ" dirty="0"/>
          </a:p>
        </p:txBody>
      </p:sp>
      <p:pic>
        <p:nvPicPr>
          <p:cNvPr id="4" name="Zástupný symbol pro obsah 3" descr="Sběračky klásků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3500" y="1484785"/>
            <a:ext cx="5715000" cy="456676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literatuře rozlišujeme dále: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 SOCIALISTICKÝ REALISMUS – podporoval myšlenky komunismu, rozvíjel se v socialistických státech především </a:t>
            </a:r>
          </a:p>
          <a:p>
            <a:pPr>
              <a:buNone/>
            </a:pPr>
            <a:r>
              <a:rPr lang="cs-CZ" dirty="0" smtClean="0"/>
              <a:t>     ve 2. </a:t>
            </a:r>
            <a:r>
              <a:rPr lang="cs-CZ" dirty="0" err="1" smtClean="0"/>
              <a:t>pol</a:t>
            </a:r>
            <a:r>
              <a:rPr lang="cs-CZ" dirty="0" smtClean="0"/>
              <a:t> 20. století.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MAGICKÝ </a:t>
            </a:r>
            <a:r>
              <a:rPr lang="cs-CZ" dirty="0" smtClean="0"/>
              <a:t>REALISMUS – využívá nečekaných (magických) souvislostí ve skutečnosti samé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NATURALISMUS – natura = příroda – vyhrocená forma realismu, snažil se postihnout přírodní a společenské zákonitosti, osud jedince předurčen dědičností a prostředím, důraz na zápory života.</a:t>
            </a:r>
          </a:p>
          <a:p>
            <a:r>
              <a:rPr lang="cs-CZ" dirty="0" err="1" smtClean="0"/>
              <a:t>Émile</a:t>
            </a:r>
            <a:r>
              <a:rPr lang="cs-CZ" dirty="0" smtClean="0"/>
              <a:t> </a:t>
            </a:r>
            <a:r>
              <a:rPr lang="cs-CZ" dirty="0" err="1" smtClean="0"/>
              <a:t>Zola</a:t>
            </a:r>
            <a:r>
              <a:rPr lang="cs-CZ" dirty="0" smtClean="0"/>
              <a:t>, </a:t>
            </a:r>
            <a:r>
              <a:rPr lang="cs-CZ" dirty="0" err="1" smtClean="0"/>
              <a:t>Guy</a:t>
            </a:r>
            <a:r>
              <a:rPr lang="cs-CZ" dirty="0" smtClean="0"/>
              <a:t> de </a:t>
            </a:r>
            <a:r>
              <a:rPr lang="cs-CZ" dirty="0" err="1" smtClean="0"/>
              <a:t>Maupassant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Představitelé v literatuře: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Anglie: </a:t>
            </a:r>
            <a:r>
              <a:rPr lang="cs-CZ" dirty="0" smtClean="0"/>
              <a:t> Charles Dickens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Francie:  </a:t>
            </a:r>
            <a:r>
              <a:rPr lang="cs-CZ" dirty="0" err="1" smtClean="0"/>
              <a:t>Honoré</a:t>
            </a:r>
            <a:r>
              <a:rPr lang="cs-CZ" dirty="0" smtClean="0"/>
              <a:t> de Balzac, </a:t>
            </a:r>
            <a:r>
              <a:rPr lang="cs-CZ" dirty="0" err="1" smtClean="0"/>
              <a:t>Émile</a:t>
            </a:r>
            <a:r>
              <a:rPr lang="cs-CZ" dirty="0" smtClean="0"/>
              <a:t> </a:t>
            </a:r>
            <a:r>
              <a:rPr lang="cs-CZ" dirty="0" err="1" smtClean="0"/>
              <a:t>Zola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                    Gustave Flaubert.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Rusko: </a:t>
            </a:r>
            <a:r>
              <a:rPr lang="cs-CZ" dirty="0" smtClean="0"/>
              <a:t>Nikolaj </a:t>
            </a:r>
            <a:r>
              <a:rPr lang="cs-CZ" dirty="0" err="1" smtClean="0"/>
              <a:t>Vasiljevič</a:t>
            </a:r>
            <a:r>
              <a:rPr lang="cs-CZ" dirty="0" smtClean="0"/>
              <a:t> Gogol,</a:t>
            </a:r>
          </a:p>
          <a:p>
            <a:pPr>
              <a:buNone/>
            </a:pPr>
            <a:r>
              <a:rPr lang="cs-CZ" b="1" dirty="0" smtClean="0"/>
              <a:t>                 </a:t>
            </a:r>
            <a:r>
              <a:rPr lang="cs-CZ" dirty="0" smtClean="0"/>
              <a:t>Lev Nikolajevič Tolstoj,</a:t>
            </a:r>
          </a:p>
          <a:p>
            <a:pPr>
              <a:buNone/>
            </a:pPr>
            <a:r>
              <a:rPr lang="cs-CZ" dirty="0" smtClean="0"/>
              <a:t>                  </a:t>
            </a:r>
            <a:r>
              <a:rPr lang="cs-CZ" dirty="0" err="1" smtClean="0"/>
              <a:t>Fjodor</a:t>
            </a:r>
            <a:r>
              <a:rPr lang="cs-CZ" dirty="0" smtClean="0"/>
              <a:t> </a:t>
            </a:r>
            <a:r>
              <a:rPr lang="cs-CZ" dirty="0" err="1" smtClean="0"/>
              <a:t>Michailovič</a:t>
            </a:r>
            <a:r>
              <a:rPr lang="cs-CZ" dirty="0" smtClean="0"/>
              <a:t> </a:t>
            </a:r>
            <a:r>
              <a:rPr lang="cs-CZ" dirty="0" err="1" smtClean="0"/>
              <a:t>Dostojevskij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                  Anton Pavlovič Čechov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387</TotalTime>
  <Words>438</Words>
  <Application>Microsoft Office PowerPoint</Application>
  <PresentationFormat>Předvádění na obrazovce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Snímek 1</vt:lpstr>
      <vt:lpstr>Kritický realismus</vt:lpstr>
      <vt:lpstr>Znaky:</vt:lpstr>
      <vt:lpstr>Znaky:</vt:lpstr>
      <vt:lpstr>Znaky:</vt:lpstr>
      <vt:lpstr>znaky:</vt:lpstr>
      <vt:lpstr>Sběračky klasů</vt:lpstr>
      <vt:lpstr>V literatuře rozlišujeme dále:</vt:lpstr>
      <vt:lpstr>Představitelé v literatuře:</vt:lpstr>
      <vt:lpstr>Představitelé v literatuře:</vt:lpstr>
      <vt:lpstr>Představitelé v literatuře</vt:lpstr>
      <vt:lpstr>Představitelé v literatuře: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40</cp:revision>
  <dcterms:created xsi:type="dcterms:W3CDTF">2012-04-12T06:14:10Z</dcterms:created>
  <dcterms:modified xsi:type="dcterms:W3CDTF">2012-09-05T16:29:51Z</dcterms:modified>
</cp:coreProperties>
</file>