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12.9.2012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10. 9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</a:t>
            </a:r>
            <a:r>
              <a:rPr lang="cs-CZ" dirty="0" smtClean="0">
                <a:solidFill>
                  <a:schemeClr val="tx1"/>
                </a:solidFill>
              </a:rPr>
              <a:t>_</a:t>
            </a:r>
            <a:r>
              <a:rPr lang="cs-CZ" dirty="0" smtClean="0">
                <a:solidFill>
                  <a:schemeClr val="tx1"/>
                </a:solidFill>
              </a:rPr>
              <a:t>4.3.19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Rozbor realistických děl – O. Balzac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</a:t>
            </a:r>
            <a:r>
              <a:rPr lang="cs-CZ" dirty="0" err="1" smtClean="0">
                <a:solidFill>
                  <a:schemeClr val="tx1"/>
                </a:solidFill>
              </a:rPr>
              <a:t>O.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Balzacovi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Honoré</a:t>
            </a:r>
            <a:r>
              <a:rPr lang="cs-CZ" dirty="0" smtClean="0"/>
              <a:t> de </a:t>
            </a:r>
            <a:r>
              <a:rPr lang="cs-CZ" dirty="0" err="1" smtClean="0"/>
              <a:t>balzac</a:t>
            </a:r>
            <a:r>
              <a:rPr lang="cs-CZ" dirty="0" smtClean="0"/>
              <a:t> (1799 – 1850)</a:t>
            </a:r>
            <a:endParaRPr lang="cs-CZ" dirty="0"/>
          </a:p>
        </p:txBody>
      </p:sp>
      <p:pic>
        <p:nvPicPr>
          <p:cNvPr id="4" name="Zástupný symbol pro obsah 3" descr="HBalza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628800"/>
            <a:ext cx="4536504" cy="45365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Představitel francouzského realismu.</a:t>
            </a:r>
          </a:p>
          <a:p>
            <a:endParaRPr lang="cs-CZ" dirty="0" smtClean="0"/>
          </a:p>
          <a:p>
            <a:r>
              <a:rPr lang="cs-CZ" dirty="0" smtClean="0"/>
              <a:t>Vyrůstal u kojné, svou rodinu do sedmi let navštěvoval jen v neděli. Pak poslán do internátní školy. </a:t>
            </a:r>
          </a:p>
          <a:p>
            <a:endParaRPr lang="cs-CZ" dirty="0" smtClean="0"/>
          </a:p>
          <a:p>
            <a:r>
              <a:rPr lang="cs-CZ" dirty="0" smtClean="0"/>
              <a:t>Začal studovat práva, měl se stát notářem, ale ve svých 20 letech se rozhodl pro dráhu spisovatele.</a:t>
            </a:r>
          </a:p>
          <a:p>
            <a:endParaRPr lang="cs-CZ" dirty="0" smtClean="0"/>
          </a:p>
          <a:p>
            <a:r>
              <a:rPr lang="cs-CZ" dirty="0" smtClean="0"/>
              <a:t>Z finančních důvodů začal psát brakovou literaturu.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Snažil se i podnikat, založil nakladatelství, koupil tiskárnu, brzy však zbankrotoval.</a:t>
            </a:r>
          </a:p>
          <a:p>
            <a:endParaRPr lang="cs-CZ" dirty="0" smtClean="0"/>
          </a:p>
          <a:p>
            <a:r>
              <a:rPr lang="cs-CZ" dirty="0" smtClean="0"/>
              <a:t>První hodnotný román napsal ve 30 letech, následující období velmi plodné – psal až 15 hodin denně, vydal 74 románů.</a:t>
            </a:r>
          </a:p>
          <a:p>
            <a:endParaRPr lang="cs-CZ" dirty="0" smtClean="0"/>
          </a:p>
          <a:p>
            <a:r>
              <a:rPr lang="cs-CZ" dirty="0" smtClean="0"/>
              <a:t>Plány na 50 nových děl zničeny předčasnou smrtí – selhání srdce.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Celkem 74 románů – cyklus tzv. Lidská komedie – ve své době velmi populární.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Sám své dílo rozdělil do 3 oddílů:</a:t>
            </a:r>
          </a:p>
          <a:p>
            <a:pPr marL="457200" indent="-457200">
              <a:buAutoNum type="arabicPeriod"/>
            </a:pPr>
            <a:r>
              <a:rPr lang="cs-CZ" dirty="0" smtClean="0"/>
              <a:t>Studie mravů.</a:t>
            </a:r>
          </a:p>
          <a:p>
            <a:pPr marL="457200" indent="-457200">
              <a:buAutoNum type="arabicPeriod"/>
            </a:pPr>
            <a:endParaRPr lang="cs-CZ" dirty="0" smtClean="0"/>
          </a:p>
          <a:p>
            <a:pPr marL="457200" indent="-457200">
              <a:buAutoNum type="arabicPeriod"/>
            </a:pPr>
            <a:r>
              <a:rPr lang="cs-CZ" dirty="0" smtClean="0"/>
              <a:t>Studie filozofické.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r>
              <a:rPr lang="cs-CZ" dirty="0" smtClean="0"/>
              <a:t>Studie analytické.</a:t>
            </a:r>
          </a:p>
          <a:p>
            <a:pPr marL="457200" indent="-45720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Nejslavnější romány: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Ztracené iluze </a:t>
            </a:r>
            <a:r>
              <a:rPr lang="cs-CZ" sz="2800" dirty="0" smtClean="0"/>
              <a:t>– zde využil svých zkušeností s nakladatelskou činností a neúspěchem s vlastními novinami. Osudy dvou mladých mužů sledovány paralelně – oba se snaží prosadit, David </a:t>
            </a:r>
            <a:r>
              <a:rPr lang="cs-CZ" sz="2800" dirty="0" err="1" smtClean="0"/>
              <a:t>Séchard</a:t>
            </a:r>
            <a:r>
              <a:rPr lang="cs-CZ" sz="2800" dirty="0" smtClean="0"/>
              <a:t> převezme tiskárnu, ale poctivou prací není schopen se uživit, </a:t>
            </a:r>
            <a:r>
              <a:rPr lang="cs-CZ" sz="2800" dirty="0" err="1" smtClean="0"/>
              <a:t>Lucien</a:t>
            </a:r>
            <a:r>
              <a:rPr lang="cs-CZ" sz="2800" dirty="0" smtClean="0"/>
              <a:t> </a:t>
            </a:r>
            <a:r>
              <a:rPr lang="cs-CZ" sz="2800" dirty="0" err="1" smtClean="0"/>
              <a:t>Chardon</a:t>
            </a:r>
            <a:r>
              <a:rPr lang="cs-CZ" sz="2800" dirty="0" smtClean="0"/>
              <a:t> se snaží prorazit v Paříži jako novinář. Román vyznívá jako kritika soudobých poměrů, korupce a prospěchářství.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Nejslavnější romány: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Lesk a bída kurtizán:</a:t>
            </a:r>
          </a:p>
          <a:p>
            <a:pPr>
              <a:buNone/>
            </a:pPr>
            <a:r>
              <a:rPr lang="cs-CZ" sz="2800" dirty="0" smtClean="0"/>
              <a:t>Román z prostředí zločineckého podsvětí – prostitutky, zloději…</a:t>
            </a:r>
          </a:p>
          <a:p>
            <a:pPr>
              <a:buNone/>
            </a:pPr>
            <a:r>
              <a:rPr lang="cs-CZ" sz="2800" dirty="0" smtClean="0"/>
              <a:t> Prolínání osudů postav z jiných románů – např. trestanec </a:t>
            </a:r>
            <a:r>
              <a:rPr lang="cs-CZ" sz="2800" dirty="0" err="1" smtClean="0"/>
              <a:t>Vautrin</a:t>
            </a:r>
            <a:r>
              <a:rPr lang="cs-CZ" sz="2800" dirty="0" smtClean="0"/>
              <a:t> z Otce </a:t>
            </a:r>
            <a:r>
              <a:rPr lang="cs-CZ" sz="2800" dirty="0" err="1" smtClean="0"/>
              <a:t>G</a:t>
            </a:r>
            <a:r>
              <a:rPr lang="cs-CZ" sz="2800" dirty="0" err="1" smtClean="0"/>
              <a:t>oriota</a:t>
            </a:r>
            <a:r>
              <a:rPr lang="cs-CZ" sz="2800" dirty="0" smtClean="0"/>
              <a:t> zde mění svou identitu = abbé </a:t>
            </a:r>
            <a:r>
              <a:rPr lang="cs-CZ" sz="2800" dirty="0" err="1" smtClean="0"/>
              <a:t>Herrer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Dobrodružný román, popisné pasáže kombinovány vypravováním i úvahami – především v dopisech postav.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Román o bezmezné rodičovské lásce. </a:t>
            </a:r>
          </a:p>
          <a:p>
            <a:r>
              <a:rPr lang="cs-CZ" dirty="0" smtClean="0"/>
              <a:t>Úspěšný obchodník s nudlemi ke stáru rozdal veškerý svůj majetek dcerám, nechal se penzionovat, postupně se snižovala jeho životní úroveň. Především však trpěl duševně, trápilo ho odloučení od rodiny.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Druhá dějová linie sleduje osudy chudého studenta Evžena </a:t>
            </a:r>
            <a:r>
              <a:rPr lang="cs-CZ" dirty="0" err="1" smtClean="0"/>
              <a:t>Rastignaca</a:t>
            </a:r>
            <a:r>
              <a:rPr lang="cs-CZ" dirty="0" smtClean="0"/>
              <a:t>, jeho marnou snahu uplatnit se ve společnosti – autobiografické prvky.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– ilustrace H. </a:t>
            </a:r>
            <a:r>
              <a:rPr lang="cs-CZ" dirty="0" err="1" smtClean="0"/>
              <a:t>daumiera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411px-Father_Goriot_by_H__Daumier_(184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628800"/>
            <a:ext cx="3456384" cy="396044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330</TotalTime>
  <Words>388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Honoré de balzac (1799 – 1850)</vt:lpstr>
      <vt:lpstr>Životopisný přehled:</vt:lpstr>
      <vt:lpstr>životopisný přehled:</vt:lpstr>
      <vt:lpstr>Dílo:</vt:lpstr>
      <vt:lpstr>Nejslavnější romány:</vt:lpstr>
      <vt:lpstr>Nejslavnější romány:</vt:lpstr>
      <vt:lpstr>Otec goriot</vt:lpstr>
      <vt:lpstr>Otec goriot – ilustrace H. daumiera 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34</cp:revision>
  <dcterms:created xsi:type="dcterms:W3CDTF">2012-04-12T06:14:10Z</dcterms:created>
  <dcterms:modified xsi:type="dcterms:W3CDTF">2012-09-12T11:28:50Z</dcterms:modified>
</cp:coreProperties>
</file>