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9" r:id="rId6"/>
    <p:sldId id="270" r:id="rId7"/>
    <p:sldId id="280" r:id="rId8"/>
    <p:sldId id="281" r:id="rId9"/>
    <p:sldId id="282" r:id="rId10"/>
    <p:sldId id="283" r:id="rId11"/>
    <p:sldId id="284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10. 9. 2012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_4.3.11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romantických děl – Karel Jaromír Erben.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K. J. Erbenovi.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Dílo inspirovalo řadu dalších autorů: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Spisovatele: V. </a:t>
            </a:r>
            <a:r>
              <a:rPr lang="cs-CZ" sz="2800" dirty="0" smtClean="0"/>
              <a:t>Hále</a:t>
            </a:r>
            <a:r>
              <a:rPr lang="cs-CZ" sz="2800" dirty="0" smtClean="0"/>
              <a:t>k,</a:t>
            </a:r>
            <a:r>
              <a:rPr lang="cs-CZ" sz="2800" dirty="0" smtClean="0"/>
              <a:t> </a:t>
            </a:r>
            <a:r>
              <a:rPr lang="cs-CZ" sz="2800" dirty="0" smtClean="0"/>
              <a:t>J. Neruda, J. Vrchlický.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Hudební skladatele: A. Dvořák, Z. Fibich.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Malíře: M. Aleš, J. Mánes.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V roce 2000 zfilmováno 5 balad rež. Františkem Antonínem Brabcem.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425px-Poklad_Erben_Scheiw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5472608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POLÁŠKOVÁ, Taťána a kol. Literatura pro 2. ročník středních škol.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Brno.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Didaktis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, 2009. ISBN 978-80-7358-129-9.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Karel </a:t>
            </a:r>
            <a:r>
              <a:rPr lang="cs-CZ" sz="2700" dirty="0" err="1" smtClean="0"/>
              <a:t>jaromír</a:t>
            </a:r>
            <a:r>
              <a:rPr lang="cs-CZ" sz="2700" dirty="0" smtClean="0"/>
              <a:t> </a:t>
            </a:r>
            <a:r>
              <a:rPr lang="cs-CZ" sz="2700" dirty="0" err="1" smtClean="0"/>
              <a:t>erben</a:t>
            </a:r>
            <a:r>
              <a:rPr lang="cs-CZ" sz="2700" dirty="0" smtClean="0"/>
              <a:t> (1811 – 1870)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19672" y="1600200"/>
            <a:ext cx="576064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Erb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258966" cy="4968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Český básník, historik, folklorista, archivář.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Reprezentant českého romantismu.</a:t>
            </a:r>
          </a:p>
          <a:p>
            <a:endParaRPr lang="cs-CZ" sz="2800" dirty="0" smtClean="0"/>
          </a:p>
          <a:p>
            <a:r>
              <a:rPr lang="cs-CZ" sz="2800" dirty="0" smtClean="0"/>
              <a:t>Narodil se v </a:t>
            </a:r>
            <a:r>
              <a:rPr lang="cs-CZ" sz="2800" dirty="0" err="1" smtClean="0"/>
              <a:t>Miletíně</a:t>
            </a:r>
            <a:r>
              <a:rPr lang="cs-CZ" sz="2800" dirty="0" smtClean="0"/>
              <a:t> v řemeslnické a písmácké rodině.</a:t>
            </a:r>
          </a:p>
          <a:p>
            <a:endParaRPr lang="cs-CZ" sz="2800" dirty="0" smtClean="0"/>
          </a:p>
          <a:p>
            <a:r>
              <a:rPr lang="cs-CZ" sz="2800" dirty="0" smtClean="0"/>
              <a:t>Studoval na gymnáziu, vystudoval právo.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Na studiích se seznámil s celoživotním přítelem Františkem Palackým.</a:t>
            </a:r>
          </a:p>
          <a:p>
            <a:endParaRPr lang="cs-CZ" sz="2800" dirty="0" smtClean="0"/>
          </a:p>
          <a:p>
            <a:r>
              <a:rPr lang="cs-CZ" sz="2800" dirty="0" smtClean="0"/>
              <a:t>Vystřídal několik zaměstnání: úředník u soudu, sekretář Českého muzea, archivář města Prahy.</a:t>
            </a:r>
          </a:p>
          <a:p>
            <a:endParaRPr lang="cs-CZ" sz="2800" dirty="0" smtClean="0"/>
          </a:p>
          <a:p>
            <a:r>
              <a:rPr lang="cs-CZ" sz="2800" dirty="0" smtClean="0"/>
              <a:t>Cesty do venkovských archivů – sběratelská činnost.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roce 1848 se stal členem Národního výboru, podílel se na přípravách Slovanského sjezdu, po celý život přívrženec panslavismu.</a:t>
            </a:r>
          </a:p>
          <a:p>
            <a:endParaRPr lang="cs-CZ" sz="2800" dirty="0" smtClean="0"/>
          </a:p>
          <a:p>
            <a:r>
              <a:rPr lang="cs-CZ" sz="2800" dirty="0" smtClean="0"/>
              <a:t>V roce 1867 člen delegace českých zástupců do Moskvy.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Přeložil do češtiny </a:t>
            </a:r>
            <a:r>
              <a:rPr lang="cs-CZ" sz="2800" b="1" dirty="0" smtClean="0"/>
              <a:t>Nestorův rukopis ruský </a:t>
            </a:r>
            <a:r>
              <a:rPr lang="cs-CZ" sz="2800" dirty="0" smtClean="0"/>
              <a:t>a</a:t>
            </a:r>
            <a:r>
              <a:rPr lang="cs-CZ" sz="2800" b="1" dirty="0" smtClean="0"/>
              <a:t> Dva zpěvy staroruské.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Prostonárodní české písně a říkadla</a:t>
            </a:r>
            <a:r>
              <a:rPr lang="cs-CZ" sz="2800" dirty="0" smtClean="0"/>
              <a:t>- více než  2 200 písní, které sesbíral a dále zpracoval.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České pohádky – </a:t>
            </a:r>
            <a:r>
              <a:rPr lang="cs-CZ" sz="2800" dirty="0" smtClean="0"/>
              <a:t>Dlouhý, Široký a </a:t>
            </a:r>
            <a:r>
              <a:rPr lang="cs-CZ" sz="2800" dirty="0" err="1" smtClean="0"/>
              <a:t>Bystrozraký</a:t>
            </a:r>
            <a:r>
              <a:rPr lang="cs-CZ" sz="2800" dirty="0" smtClean="0"/>
              <a:t>; Pták Ohnivák, Zlatovláska aj.</a:t>
            </a:r>
            <a:endParaRPr lang="cs-CZ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 </a:t>
            </a:r>
            <a:r>
              <a:rPr lang="cs-CZ" sz="2800" b="1" dirty="0" smtClean="0"/>
              <a:t>Kytice z pověstí národních</a:t>
            </a:r>
          </a:p>
          <a:p>
            <a:pPr>
              <a:buNone/>
            </a:pPr>
            <a:r>
              <a:rPr lang="cs-CZ" sz="2800" dirty="0" smtClean="0"/>
              <a:t>   Úvodní báseň, vysvětlující název a smysl sbírky + 12 balad:</a:t>
            </a:r>
          </a:p>
          <a:p>
            <a:pPr>
              <a:buNone/>
            </a:pPr>
            <a:r>
              <a:rPr lang="cs-CZ" sz="2800" dirty="0" smtClean="0"/>
              <a:t>   Vodník, Polednice, Dceřina kletba, Štědrý den, Zlatý kolovrat, Záhořovo lože, Svatební košile, Poklad, Holoubek, Vrba, Lilie, Věštkyně.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Ústřední téma:  konflikt člověka s mravními zákony.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Vychází z lidové tradice, kdy mravní řád je odvěký a neměnný. Hrdinové jsou trestáni za své viny nadpřirozenými postavami, jevy.</a:t>
            </a:r>
          </a:p>
          <a:p>
            <a:pPr>
              <a:buNone/>
            </a:pPr>
            <a:r>
              <a:rPr lang="cs-CZ" sz="2800" dirty="0" smtClean="0"/>
              <a:t>   V některých případech mohou své provinění odčinit a napravit, co způsobili – např. v baladě Poklad </a:t>
            </a:r>
            <a:r>
              <a:rPr lang="cs-CZ" sz="2800" dirty="0" smtClean="0"/>
              <a:t>nebo ve </a:t>
            </a:r>
            <a:r>
              <a:rPr lang="cs-CZ" sz="2800" dirty="0" smtClean="0"/>
              <a:t>Svatební košili.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Přesné vymezení dobra a zla.</a:t>
            </a:r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3000" dirty="0" smtClean="0"/>
              <a:t>Děj umístěn mimo prostor a čas, silné dramatické prvky.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dirty="0" smtClean="0"/>
              <a:t>Úsporný jazyk, vychází z lidové mluvy, použito i nářečí.</a:t>
            </a:r>
          </a:p>
          <a:p>
            <a:endParaRPr lang="cs-CZ" sz="3000" dirty="0" smtClean="0"/>
          </a:p>
          <a:p>
            <a:r>
              <a:rPr lang="cs-CZ" sz="3000" dirty="0" smtClean="0"/>
              <a:t>Využití dialogu.</a:t>
            </a:r>
          </a:p>
          <a:p>
            <a:endParaRPr lang="cs-CZ" sz="3000" dirty="0" smtClean="0"/>
          </a:p>
          <a:p>
            <a:r>
              <a:rPr lang="cs-CZ" sz="3000" dirty="0" smtClean="0"/>
              <a:t>Romantické prvky – osudovost, vášeň, nešťastná láska, výjimečný hrdina, kontrast, tajemná síla přírody. </a:t>
            </a:r>
            <a:endParaRPr lang="cs-CZ" sz="3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586</TotalTime>
  <Words>450</Words>
  <Application>Microsoft Office PowerPoint</Application>
  <PresentationFormat>Předvádění na obrazovce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Snímek 1</vt:lpstr>
      <vt:lpstr>Karel jaromír erben (1811 – 1870)</vt:lpstr>
      <vt:lpstr>Životopisný přehled:</vt:lpstr>
      <vt:lpstr>Životopisný přehled:</vt:lpstr>
      <vt:lpstr>Životopisný přehled:</vt:lpstr>
      <vt:lpstr>Dílo:</vt:lpstr>
      <vt:lpstr>Dílo:</vt:lpstr>
      <vt:lpstr>Kytice</vt:lpstr>
      <vt:lpstr>kytice</vt:lpstr>
      <vt:lpstr>kytice</vt:lpstr>
      <vt:lpstr>Snímek 11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67</cp:revision>
  <dcterms:created xsi:type="dcterms:W3CDTF">2012-04-12T06:14:10Z</dcterms:created>
  <dcterms:modified xsi:type="dcterms:W3CDTF">2012-09-30T13:54:25Z</dcterms:modified>
</cp:coreProperties>
</file>