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5" r:id="rId8"/>
    <p:sldId id="276" r:id="rId9"/>
    <p:sldId id="272" r:id="rId10"/>
    <p:sldId id="273" r:id="rId11"/>
    <p:sldId id="274" r:id="rId12"/>
    <p:sldId id="27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smtClean="0">
                <a:solidFill>
                  <a:schemeClr val="tx1"/>
                </a:solidFill>
              </a:rPr>
              <a:t>2. 7</a:t>
            </a:r>
            <a:r>
              <a:rPr lang="cs-CZ" dirty="0" smtClean="0">
                <a:solidFill>
                  <a:schemeClr val="tx1"/>
                </a:solidFill>
              </a:rPr>
              <a:t>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_4.3.1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romantismu v literárních dílech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romantismu.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 v hudbě: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Opět důraz na city a nálady.</a:t>
            </a:r>
          </a:p>
          <a:p>
            <a:endParaRPr lang="cs-CZ" dirty="0" smtClean="0"/>
          </a:p>
          <a:p>
            <a:r>
              <a:rPr lang="cs-CZ" dirty="0" smtClean="0"/>
              <a:t>Časté využití prvků lidové hudby – např. motiv písně Kočka leze dírou v symfonické </a:t>
            </a:r>
            <a:r>
              <a:rPr lang="cs-CZ" dirty="0" smtClean="0"/>
              <a:t>skladbě</a:t>
            </a:r>
          </a:p>
          <a:p>
            <a:pPr>
              <a:buNone/>
            </a:pPr>
            <a:r>
              <a:rPr lang="cs-CZ" smtClean="0"/>
              <a:t> </a:t>
            </a:r>
            <a:r>
              <a:rPr lang="cs-CZ" smtClean="0"/>
              <a:t>  </a:t>
            </a:r>
            <a:r>
              <a:rPr lang="cs-CZ" smtClean="0"/>
              <a:t> </a:t>
            </a:r>
            <a:r>
              <a:rPr lang="cs-CZ" dirty="0" smtClean="0"/>
              <a:t>Má vlast od Bedřicha Smetany.</a:t>
            </a:r>
          </a:p>
          <a:p>
            <a:endParaRPr lang="cs-CZ" dirty="0" smtClean="0"/>
          </a:p>
          <a:p>
            <a:r>
              <a:rPr lang="cs-CZ" dirty="0" smtClean="0"/>
              <a:t>Představitelé: </a:t>
            </a:r>
            <a:r>
              <a:rPr lang="cs-CZ" dirty="0" err="1" smtClean="0"/>
              <a:t>Franz</a:t>
            </a:r>
            <a:r>
              <a:rPr lang="cs-CZ" dirty="0" smtClean="0"/>
              <a:t> Schubert, </a:t>
            </a:r>
            <a:r>
              <a:rPr lang="cs-CZ" dirty="0" err="1" smtClean="0"/>
              <a:t>Fryderyk</a:t>
            </a:r>
            <a:r>
              <a:rPr lang="cs-CZ" dirty="0" smtClean="0"/>
              <a:t> Chopin, Richard Wagner, </a:t>
            </a:r>
            <a:r>
              <a:rPr lang="cs-CZ" dirty="0" err="1" smtClean="0"/>
              <a:t>Nicollo</a:t>
            </a:r>
            <a:r>
              <a:rPr lang="cs-CZ" dirty="0" smtClean="0"/>
              <a:t> </a:t>
            </a:r>
            <a:r>
              <a:rPr lang="cs-CZ" dirty="0" err="1" smtClean="0"/>
              <a:t>Paganini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 v malířství: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Nevšední náměty – tajuplné krajiny, zříceniny hradů, motivy ze středověkých dějin, revolučních událostí.</a:t>
            </a:r>
          </a:p>
          <a:p>
            <a:endParaRPr lang="cs-CZ" dirty="0" smtClean="0"/>
          </a:p>
          <a:p>
            <a:r>
              <a:rPr lang="cs-CZ" dirty="0" smtClean="0"/>
              <a:t>Návrat k přírodě, pohádkám i exotickým krajinám. </a:t>
            </a:r>
          </a:p>
          <a:p>
            <a:endParaRPr lang="cs-CZ" dirty="0" smtClean="0"/>
          </a:p>
          <a:p>
            <a:r>
              <a:rPr lang="cs-CZ" dirty="0" smtClean="0"/>
              <a:t>Představitelé: </a:t>
            </a:r>
            <a:r>
              <a:rPr lang="cs-CZ" dirty="0" err="1" smtClean="0"/>
              <a:t>Francisco</a:t>
            </a:r>
            <a:r>
              <a:rPr lang="cs-CZ" dirty="0" smtClean="0"/>
              <a:t> </a:t>
            </a:r>
            <a:r>
              <a:rPr lang="cs-CZ" dirty="0" err="1" smtClean="0"/>
              <a:t>Goya</a:t>
            </a:r>
            <a:r>
              <a:rPr lang="cs-CZ" dirty="0" smtClean="0"/>
              <a:t>, </a:t>
            </a:r>
            <a:r>
              <a:rPr lang="cs-CZ" dirty="0" err="1" smtClean="0"/>
              <a:t>Eugéne</a:t>
            </a:r>
            <a:r>
              <a:rPr lang="cs-CZ" dirty="0" smtClean="0"/>
              <a:t> </a:t>
            </a:r>
            <a:r>
              <a:rPr lang="cs-CZ" dirty="0" err="1" smtClean="0"/>
              <a:t>Delacroix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                     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Mallord</a:t>
            </a:r>
            <a:r>
              <a:rPr lang="cs-CZ" dirty="0" smtClean="0"/>
              <a:t> William Turner.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dirty="0" err="1" smtClean="0"/>
              <a:t>Delacroix</a:t>
            </a:r>
            <a:r>
              <a:rPr lang="cs-CZ" dirty="0" smtClean="0"/>
              <a:t>: Faust</a:t>
            </a:r>
            <a:endParaRPr lang="cs-CZ" dirty="0"/>
          </a:p>
        </p:txBody>
      </p:sp>
      <p:pic>
        <p:nvPicPr>
          <p:cNvPr id="4" name="Zástupný symbol pro obsah 3" descr="Delacroix_Faust_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5760640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2012-07-02]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/>
              <a:t>POLÁŠKOVÁ,Taťána a kol. Literatura pro 2.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2009. </a:t>
            </a:r>
            <a:r>
              <a:rPr lang="cs-CZ" sz="2000" smtClean="0"/>
              <a:t>ISBN 978-80-7358-129-9.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</a:t>
            </a:r>
            <a:endParaRPr lang="cs-CZ" dirty="0"/>
          </a:p>
        </p:txBody>
      </p:sp>
      <p:pic>
        <p:nvPicPr>
          <p:cNvPr id="4" name="Zástupný symbol pro obsah 3" descr="450px-Ceskyraj_malaskal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63390" y="1600200"/>
            <a:ext cx="3655219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Umělecký směr 1. poloviny 19. století.</a:t>
            </a:r>
          </a:p>
          <a:p>
            <a:endParaRPr lang="cs-CZ" dirty="0" smtClean="0"/>
          </a:p>
          <a:p>
            <a:r>
              <a:rPr lang="cs-CZ" dirty="0" smtClean="0"/>
              <a:t>Reakce na Velkou francouzskou buržoazní revoluci, její nenaplněné ideály a následné napoleonské války.</a:t>
            </a:r>
          </a:p>
          <a:p>
            <a:endParaRPr lang="cs-CZ" dirty="0" smtClean="0"/>
          </a:p>
          <a:p>
            <a:r>
              <a:rPr lang="cs-CZ" dirty="0" smtClean="0"/>
              <a:t>Důraz na city a fantazii.</a:t>
            </a:r>
          </a:p>
          <a:p>
            <a:endParaRPr lang="cs-CZ" dirty="0" smtClean="0"/>
          </a:p>
          <a:p>
            <a:r>
              <a:rPr lang="cs-CZ" dirty="0" smtClean="0"/>
              <a:t>Odmítnutí soudobých norem  estetických, náboženských i společenských.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prvním místě osobitost a tvůrčí svoboda.</a:t>
            </a:r>
          </a:p>
          <a:p>
            <a:endParaRPr lang="cs-CZ" dirty="0" smtClean="0"/>
          </a:p>
          <a:p>
            <a:r>
              <a:rPr lang="cs-CZ" dirty="0" smtClean="0"/>
              <a:t>Náměty z historie – především z období středověku.</a:t>
            </a:r>
          </a:p>
          <a:p>
            <a:endParaRPr lang="cs-CZ" dirty="0" smtClean="0"/>
          </a:p>
          <a:p>
            <a:r>
              <a:rPr lang="cs-CZ" dirty="0" smtClean="0"/>
              <a:t>Návrat k přírodě.</a:t>
            </a:r>
          </a:p>
          <a:p>
            <a:endParaRPr lang="cs-CZ" dirty="0" smtClean="0"/>
          </a:p>
          <a:p>
            <a:r>
              <a:rPr lang="cs-CZ" dirty="0" smtClean="0"/>
              <a:t>Fascinace iracionálnem – pověry, nadpřirozené jevy.</a:t>
            </a:r>
          </a:p>
          <a:p>
            <a:endParaRPr lang="cs-CZ" dirty="0" smtClean="0"/>
          </a:p>
          <a:p>
            <a:r>
              <a:rPr lang="cs-CZ" dirty="0" smtClean="0"/>
              <a:t>Stěžejní životní pocit – skepse, melancholie, pesimismus.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romantismu je typický tzv. </a:t>
            </a:r>
            <a:r>
              <a:rPr lang="cs-CZ" dirty="0" err="1" smtClean="0"/>
              <a:t>světabol</a:t>
            </a:r>
            <a:r>
              <a:rPr lang="cs-CZ" dirty="0" smtClean="0"/>
              <a:t> – anglicky spleen, rusky chandra.</a:t>
            </a:r>
          </a:p>
          <a:p>
            <a:endParaRPr lang="cs-CZ" dirty="0" smtClean="0"/>
          </a:p>
          <a:p>
            <a:r>
              <a:rPr lang="cs-CZ" dirty="0" smtClean="0"/>
              <a:t>Hlavní hrdina je výjimečný hrdina ve výjimečné situaci.</a:t>
            </a:r>
          </a:p>
          <a:p>
            <a:endParaRPr lang="cs-CZ" dirty="0" smtClean="0"/>
          </a:p>
          <a:p>
            <a:r>
              <a:rPr lang="cs-CZ" dirty="0" smtClean="0"/>
              <a:t>Vymyká se soudobým normám, má konflikt se světem.</a:t>
            </a:r>
          </a:p>
          <a:p>
            <a:endParaRPr lang="cs-CZ" dirty="0" smtClean="0"/>
          </a:p>
          <a:p>
            <a:r>
              <a:rPr lang="cs-CZ" dirty="0" smtClean="0"/>
              <a:t>Autor se často s hlavním hrdinou ztotožňuje, zapojuje se do děje.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Využití tzv. </a:t>
            </a:r>
            <a:r>
              <a:rPr lang="cs-CZ" dirty="0" err="1" smtClean="0"/>
              <a:t>ich</a:t>
            </a:r>
            <a:r>
              <a:rPr lang="cs-CZ" dirty="0" smtClean="0"/>
              <a:t>-formy = dílo napsáno v 1. osobě.</a:t>
            </a:r>
          </a:p>
          <a:p>
            <a:endParaRPr lang="cs-CZ" dirty="0" smtClean="0"/>
          </a:p>
          <a:p>
            <a:r>
              <a:rPr lang="cs-CZ" dirty="0" smtClean="0"/>
              <a:t>Nejčastější útvary v literatuře: básně, romány, povídky.</a:t>
            </a:r>
          </a:p>
          <a:p>
            <a:endParaRPr lang="cs-CZ" dirty="0" smtClean="0"/>
          </a:p>
          <a:p>
            <a:r>
              <a:rPr lang="cs-CZ" dirty="0" smtClean="0"/>
              <a:t>Často kombinace žánrů – román ve verších, básnická povídky, dramatická báseň…</a:t>
            </a:r>
          </a:p>
          <a:p>
            <a:endParaRPr lang="cs-CZ" dirty="0" smtClean="0"/>
          </a:p>
          <a:p>
            <a:r>
              <a:rPr lang="cs-CZ" dirty="0" smtClean="0"/>
              <a:t>Využití kontrastů – ideál x skutečnost,</a:t>
            </a:r>
          </a:p>
          <a:p>
            <a:pPr>
              <a:buNone/>
            </a:pPr>
            <a:r>
              <a:rPr lang="cs-CZ" dirty="0" smtClean="0"/>
              <a:t>                                 minulost x přítomnost,</a:t>
            </a:r>
          </a:p>
          <a:p>
            <a:pPr>
              <a:buNone/>
            </a:pPr>
            <a:r>
              <a:rPr lang="cs-CZ" dirty="0" smtClean="0"/>
              <a:t>                                 láska x nevěra atd.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Anglie:</a:t>
            </a:r>
            <a:r>
              <a:rPr lang="cs-CZ" dirty="0" smtClean="0"/>
              <a:t> </a:t>
            </a:r>
            <a:r>
              <a:rPr lang="cs-CZ" dirty="0" err="1" smtClean="0"/>
              <a:t>George</a:t>
            </a:r>
            <a:r>
              <a:rPr lang="cs-CZ" dirty="0" smtClean="0"/>
              <a:t> </a:t>
            </a:r>
            <a:r>
              <a:rPr lang="cs-CZ" dirty="0" err="1" smtClean="0"/>
              <a:t>Gordon</a:t>
            </a:r>
            <a:r>
              <a:rPr lang="cs-CZ" dirty="0" smtClean="0"/>
              <a:t> </a:t>
            </a:r>
            <a:r>
              <a:rPr lang="cs-CZ" dirty="0" err="1" smtClean="0"/>
              <a:t>Byron</a:t>
            </a:r>
            <a:r>
              <a:rPr lang="cs-CZ" dirty="0" smtClean="0"/>
              <a:t>, </a:t>
            </a:r>
            <a:r>
              <a:rPr lang="cs-CZ" dirty="0" err="1" smtClean="0"/>
              <a:t>Percy</a:t>
            </a:r>
            <a:r>
              <a:rPr lang="cs-CZ" dirty="0" smtClean="0"/>
              <a:t> </a:t>
            </a:r>
            <a:r>
              <a:rPr lang="cs-CZ" dirty="0" err="1" smtClean="0"/>
              <a:t>Bysshe</a:t>
            </a:r>
            <a:r>
              <a:rPr lang="cs-CZ" dirty="0" smtClean="0"/>
              <a:t> </a:t>
            </a:r>
            <a:r>
              <a:rPr lang="cs-CZ" dirty="0" err="1" smtClean="0"/>
              <a:t>Shelley</a:t>
            </a:r>
            <a:r>
              <a:rPr lang="cs-CZ" dirty="0" smtClean="0"/>
              <a:t>, Jane </a:t>
            </a:r>
            <a:r>
              <a:rPr lang="cs-CZ" dirty="0" err="1" smtClean="0"/>
              <a:t>Austenová</a:t>
            </a:r>
            <a:r>
              <a:rPr lang="cs-CZ" dirty="0" smtClean="0"/>
              <a:t>, Walter </a:t>
            </a:r>
            <a:r>
              <a:rPr lang="cs-CZ" dirty="0" err="1" smtClean="0"/>
              <a:t>Scott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Francie:</a:t>
            </a:r>
            <a:r>
              <a:rPr lang="cs-CZ" dirty="0" smtClean="0"/>
              <a:t> </a:t>
            </a:r>
            <a:r>
              <a:rPr lang="cs-CZ" dirty="0" err="1" smtClean="0"/>
              <a:t>Victor</a:t>
            </a:r>
            <a:r>
              <a:rPr lang="cs-CZ" dirty="0" smtClean="0"/>
              <a:t> Hugo, Alexandre Dumas st., 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dirty="0" err="1" smtClean="0"/>
              <a:t>George</a:t>
            </a:r>
            <a:r>
              <a:rPr lang="cs-CZ" dirty="0" smtClean="0"/>
              <a:t> </a:t>
            </a:r>
            <a:r>
              <a:rPr lang="cs-CZ" dirty="0" err="1" smtClean="0"/>
              <a:t>Sandová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Německo:</a:t>
            </a:r>
            <a:r>
              <a:rPr lang="cs-CZ" dirty="0" smtClean="0"/>
              <a:t> Bratři </a:t>
            </a:r>
            <a:r>
              <a:rPr lang="cs-CZ" dirty="0" err="1" smtClean="0"/>
              <a:t>Grimmové</a:t>
            </a:r>
            <a:r>
              <a:rPr lang="cs-CZ" dirty="0" smtClean="0"/>
              <a:t>, </a:t>
            </a:r>
            <a:r>
              <a:rPr lang="cs-CZ" dirty="0" err="1" smtClean="0"/>
              <a:t>Novalis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                  Heinrich </a:t>
            </a:r>
            <a:r>
              <a:rPr lang="cs-CZ" dirty="0" err="1" smtClean="0"/>
              <a:t>Heine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Rusko:</a:t>
            </a:r>
            <a:r>
              <a:rPr lang="cs-CZ" dirty="0" smtClean="0"/>
              <a:t> Alexandr </a:t>
            </a:r>
            <a:r>
              <a:rPr lang="cs-CZ" dirty="0" err="1" smtClean="0"/>
              <a:t>Sergejevič</a:t>
            </a:r>
            <a:r>
              <a:rPr lang="cs-CZ" dirty="0" smtClean="0"/>
              <a:t> </a:t>
            </a:r>
            <a:r>
              <a:rPr lang="cs-CZ" dirty="0" err="1" smtClean="0"/>
              <a:t>Puškin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dirty="0" err="1" smtClean="0"/>
              <a:t>Michail</a:t>
            </a:r>
            <a:r>
              <a:rPr lang="cs-CZ" dirty="0" smtClean="0"/>
              <a:t> </a:t>
            </a:r>
            <a:r>
              <a:rPr lang="cs-CZ" dirty="0" err="1" smtClean="0"/>
              <a:t>Jurjevič</a:t>
            </a:r>
            <a:r>
              <a:rPr lang="cs-CZ" dirty="0" smtClean="0"/>
              <a:t> </a:t>
            </a:r>
            <a:r>
              <a:rPr lang="cs-CZ" dirty="0" err="1" smtClean="0"/>
              <a:t>Lermontov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Amerika: </a:t>
            </a:r>
            <a:r>
              <a:rPr lang="cs-CZ" dirty="0" smtClean="0"/>
              <a:t>Edgar Allan </a:t>
            </a:r>
            <a:r>
              <a:rPr lang="cs-CZ" dirty="0" err="1" smtClean="0"/>
              <a:t>Poe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smtClean="0"/>
              <a:t>Česká literatura: </a:t>
            </a:r>
            <a:r>
              <a:rPr lang="cs-CZ" dirty="0" smtClean="0"/>
              <a:t>Karel Hynek Mácha, </a:t>
            </a:r>
          </a:p>
          <a:p>
            <a:pPr>
              <a:buNone/>
            </a:pPr>
            <a:r>
              <a:rPr lang="cs-CZ" dirty="0" smtClean="0"/>
              <a:t>                                 Karel Jaromír Erben, </a:t>
            </a:r>
          </a:p>
          <a:p>
            <a:pPr>
              <a:buNone/>
            </a:pPr>
            <a:r>
              <a:rPr lang="cs-CZ" dirty="0" smtClean="0"/>
              <a:t>                                 Josef Kajetán Tyl.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 v architektuře: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Nevznikl vlastní styl, často se vrací do minulosti – vzniká tzv. neogotika, </a:t>
            </a:r>
            <a:r>
              <a:rPr lang="cs-CZ" dirty="0" err="1" smtClean="0"/>
              <a:t>neorenesance</a:t>
            </a:r>
            <a:r>
              <a:rPr lang="cs-CZ" dirty="0" smtClean="0"/>
              <a:t>, </a:t>
            </a:r>
            <a:r>
              <a:rPr lang="cs-CZ" dirty="0" err="1" smtClean="0"/>
              <a:t>neobaroko</a:t>
            </a:r>
            <a:r>
              <a:rPr lang="cs-CZ" dirty="0" smtClean="0"/>
              <a:t>, </a:t>
            </a:r>
            <a:r>
              <a:rPr lang="cs-CZ" dirty="0" err="1" smtClean="0"/>
              <a:t>neorománský</a:t>
            </a:r>
            <a:r>
              <a:rPr lang="cs-CZ" dirty="0" smtClean="0"/>
              <a:t> sloh.</a:t>
            </a:r>
          </a:p>
          <a:p>
            <a:endParaRPr lang="cs-CZ" dirty="0" smtClean="0"/>
          </a:p>
          <a:p>
            <a:r>
              <a:rPr lang="cs-CZ" dirty="0" smtClean="0"/>
              <a:t>Vyšší vrstvy si nechávají na svých panstvích budovat romantické zahrady s umělými poustevnami, zříceninami.</a:t>
            </a:r>
          </a:p>
          <a:p>
            <a:endParaRPr lang="cs-CZ" dirty="0" smtClean="0"/>
          </a:p>
          <a:p>
            <a:r>
              <a:rPr lang="cs-CZ" dirty="0" smtClean="0"/>
              <a:t>Oblíbené byly i exotické náměty – čínské pavilony, minarety.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</TotalTime>
  <Words>491</Words>
  <Application>Microsoft Office PowerPoint</Application>
  <PresentationFormat>Předvádění na obrazovce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romantismus</vt:lpstr>
      <vt:lpstr>Znaky:</vt:lpstr>
      <vt:lpstr>Znaky:</vt:lpstr>
      <vt:lpstr>Znaky:</vt:lpstr>
      <vt:lpstr>znaky:</vt:lpstr>
      <vt:lpstr>Představitelé v literatuře:</vt:lpstr>
      <vt:lpstr>Představitelé v literatuře:</vt:lpstr>
      <vt:lpstr>Romantismus v architektuře:</vt:lpstr>
      <vt:lpstr>Romantismus v hudbě:</vt:lpstr>
      <vt:lpstr>Romantismus v malířství:</vt:lpstr>
      <vt:lpstr>E. Delacroix: Faust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34</cp:revision>
  <dcterms:created xsi:type="dcterms:W3CDTF">2012-04-12T06:14:10Z</dcterms:created>
  <dcterms:modified xsi:type="dcterms:W3CDTF">2012-07-03T07:11:15Z</dcterms:modified>
</cp:coreProperties>
</file>