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256" r:id="rId3"/>
    <p:sldId id="261" r:id="rId4"/>
    <p:sldId id="258" r:id="rId5"/>
    <p:sldId id="269" r:id="rId6"/>
    <p:sldId id="260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6E03554-1C42-4CAD-853A-53BB0905C1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3DE7AE-5960-4187-BE6D-25A8BAD412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C406CB-5235-4784-B899-BDA54083BCF7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F6F99991-F0E7-46DF-943E-96BFD73558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CC126346-D3E7-4BB9-A905-C05C456B0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7E10EC-959A-4688-AAF5-9E3CC254CD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FD56B7-5F31-4E29-A85B-32003073B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22772A9-F73A-42C1-8B9E-A2D92F3DE45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>
            <a:extLst>
              <a:ext uri="{FF2B5EF4-FFF2-40B4-BE49-F238E27FC236}">
                <a16:creationId xmlns:a16="http://schemas.microsoft.com/office/drawing/2014/main" id="{146E96E9-45A0-4145-BAEC-1302788F63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>
            <a:extLst>
              <a:ext uri="{FF2B5EF4-FFF2-40B4-BE49-F238E27FC236}">
                <a16:creationId xmlns:a16="http://schemas.microsoft.com/office/drawing/2014/main" id="{A4966FAE-2C8F-4B3B-A390-93A3F397BB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http://commons.wikimedia.org/wiki/File:Karl%C5%A1tejn.JPG; http://commons.wikimedia.org/wiki/File:Karl%C5%AFv_most_od_Sovov%C3%BDch_ml%C3%BDn%C5%AF.jpg9_M%C4%9Bsto,_Univerzita_Karlova_II_EX.JPG; https://cs.m.wikipedia.org/wiki/Soubor:Katedrala_svateho_Vita_zboku.jpg</a:t>
            </a:r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:a16="http://schemas.microsoft.com/office/drawing/2014/main" id="{C4B8D93F-C8E9-4026-A2B3-55B146B5E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2D403D-F318-4253-B84A-16EAC2D1662F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D6DCA938-8204-48FE-9D60-39559A514F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D1D5AEAA-2368-4AB7-952C-B682B0440A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http://commons.wikimedia.org/wiki/File:Charles_IV.jpg</a:t>
            </a:r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id="{E777C0DD-9BD4-4EAC-86CE-C5E0B37FE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A2E6B8-FD8B-4CDF-9607-245208D9E7B7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C6B4711D-4BCD-4284-94F1-E27095F5404D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59D03CC-8732-41E2-8FAD-38F59AEC365C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6" name="Zástupný symbol pro datum 6">
            <a:extLst>
              <a:ext uri="{FF2B5EF4-FFF2-40B4-BE49-F238E27FC236}">
                <a16:creationId xmlns:a16="http://schemas.microsoft.com/office/drawing/2014/main" id="{43EF1C07-0DDF-41CA-97F0-162EBF1A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01D937-7E82-4547-987C-B904BCFEFBE2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7" name="Zástupný symbol pro zápatí 19">
            <a:extLst>
              <a:ext uri="{FF2B5EF4-FFF2-40B4-BE49-F238E27FC236}">
                <a16:creationId xmlns:a16="http://schemas.microsoft.com/office/drawing/2014/main" id="{4FC9A076-D62C-4481-9A69-336CA636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>
            <a:extLst>
              <a:ext uri="{FF2B5EF4-FFF2-40B4-BE49-F238E27FC236}">
                <a16:creationId xmlns:a16="http://schemas.microsoft.com/office/drawing/2014/main" id="{AD0DD094-2D2F-4C96-AD46-AF14505D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08CF0-35D4-4E4E-B1B3-5FAAC2360C6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416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3">
            <a:extLst>
              <a:ext uri="{FF2B5EF4-FFF2-40B4-BE49-F238E27FC236}">
                <a16:creationId xmlns:a16="http://schemas.microsoft.com/office/drawing/2014/main" id="{995C941F-201C-41E3-9221-156365B5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85C7B-B3CC-41D2-9122-62D05614A5FC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9">
            <a:extLst>
              <a:ext uri="{FF2B5EF4-FFF2-40B4-BE49-F238E27FC236}">
                <a16:creationId xmlns:a16="http://schemas.microsoft.com/office/drawing/2014/main" id="{367F3AF0-A534-4643-AD9A-48500B1D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>
            <a:extLst>
              <a:ext uri="{FF2B5EF4-FFF2-40B4-BE49-F238E27FC236}">
                <a16:creationId xmlns:a16="http://schemas.microsoft.com/office/drawing/2014/main" id="{1D8C9FD8-A8F9-4FE3-91F1-75FAA8B8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B9BDB-4FA9-467C-AE64-05A95A5832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909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3">
            <a:extLst>
              <a:ext uri="{FF2B5EF4-FFF2-40B4-BE49-F238E27FC236}">
                <a16:creationId xmlns:a16="http://schemas.microsoft.com/office/drawing/2014/main" id="{B737905A-0003-4BC9-A198-57ED71BD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6737-1F78-4521-9AAE-C0A598EC07D0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9">
            <a:extLst>
              <a:ext uri="{FF2B5EF4-FFF2-40B4-BE49-F238E27FC236}">
                <a16:creationId xmlns:a16="http://schemas.microsoft.com/office/drawing/2014/main" id="{5AFC1C44-E086-44D9-AA3F-7DC30975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>
            <a:extLst>
              <a:ext uri="{FF2B5EF4-FFF2-40B4-BE49-F238E27FC236}">
                <a16:creationId xmlns:a16="http://schemas.microsoft.com/office/drawing/2014/main" id="{3935ADBB-2590-42E6-A74E-DBBA8F08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33314-A5E8-4306-9B2D-456BCEAE33C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284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3">
            <a:extLst>
              <a:ext uri="{FF2B5EF4-FFF2-40B4-BE49-F238E27FC236}">
                <a16:creationId xmlns:a16="http://schemas.microsoft.com/office/drawing/2014/main" id="{3A81265C-9B21-45DF-8E8A-09C28F68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9B54-7078-465B-8E5A-5FD61970DCBD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9">
            <a:extLst>
              <a:ext uri="{FF2B5EF4-FFF2-40B4-BE49-F238E27FC236}">
                <a16:creationId xmlns:a16="http://schemas.microsoft.com/office/drawing/2014/main" id="{FC0D9DB8-7AEA-47DE-9356-DA5EF130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>
            <a:extLst>
              <a:ext uri="{FF2B5EF4-FFF2-40B4-BE49-F238E27FC236}">
                <a16:creationId xmlns:a16="http://schemas.microsoft.com/office/drawing/2014/main" id="{785EC6D1-8B75-412A-A299-CBAA8F3C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0714B-E88F-4A00-AE59-684CBDEF4B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872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92A974D-4AE7-4782-B603-E811013B0B0B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1F1A5E8-4346-42FE-ABDA-DAD0CA268064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110DC71-C8CF-4EA5-AD2D-11169ED7470D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40D8BA0-C123-4243-87F8-5EA51DDE6AFA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8B379C0B-DAF8-4E0E-A18E-5DCC6E65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B39D55-4FBF-4D22-BD73-136811258350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3D9143D-3BD2-499E-B70E-BCB23E05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BA5F8724-5025-43E5-BC80-686AF2B6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3466E-37D8-43E0-B095-560A09D4DBB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976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23">
            <a:extLst>
              <a:ext uri="{FF2B5EF4-FFF2-40B4-BE49-F238E27FC236}">
                <a16:creationId xmlns:a16="http://schemas.microsoft.com/office/drawing/2014/main" id="{4D237177-7E21-49BC-B651-22715145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E9483-9197-48E9-A3EC-8BA7B8963BDB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6" name="Zástupný symbol pro zápatí 9">
            <a:extLst>
              <a:ext uri="{FF2B5EF4-FFF2-40B4-BE49-F238E27FC236}">
                <a16:creationId xmlns:a16="http://schemas.microsoft.com/office/drawing/2014/main" id="{8A925ABD-003B-4013-BACD-08BD07CD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>
            <a:extLst>
              <a:ext uri="{FF2B5EF4-FFF2-40B4-BE49-F238E27FC236}">
                <a16:creationId xmlns:a16="http://schemas.microsoft.com/office/drawing/2014/main" id="{E4D841DD-E747-49F1-AAF7-196A982E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2017-9DE9-4E34-AB8D-D94CE9352D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468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F50FFEF-BAC5-4ADB-8037-40EE2644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3903D6-4F7D-49EC-A49C-A1C7509968F2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E6EC67-DE77-4FEB-91CF-0B1946CB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CCAD6E6-15C4-4E97-B9ED-79B6D288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B2E87-ABFC-41AB-920C-5B0A5A75A5B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680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3">
            <a:extLst>
              <a:ext uri="{FF2B5EF4-FFF2-40B4-BE49-F238E27FC236}">
                <a16:creationId xmlns:a16="http://schemas.microsoft.com/office/drawing/2014/main" id="{F67379CD-8B44-43D6-A94D-EDD4C66F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20E7-849C-4271-BDE7-1FCCDEFC9949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4" name="Zástupný symbol pro zápatí 9">
            <a:extLst>
              <a:ext uri="{FF2B5EF4-FFF2-40B4-BE49-F238E27FC236}">
                <a16:creationId xmlns:a16="http://schemas.microsoft.com/office/drawing/2014/main" id="{8D4DB68E-DFF7-489E-8915-ED989E88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>
            <a:extLst>
              <a:ext uri="{FF2B5EF4-FFF2-40B4-BE49-F238E27FC236}">
                <a16:creationId xmlns:a16="http://schemas.microsoft.com/office/drawing/2014/main" id="{E08C34DB-0A17-4B86-9FCA-64E80CA7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37E3E-62C4-4EDC-809E-7718A51CBA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015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5C96E96-BD41-40DB-9033-375E9B14217C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BE2F7A2-A445-470F-865D-57B8C85E8DE3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datum 1">
            <a:extLst>
              <a:ext uri="{FF2B5EF4-FFF2-40B4-BE49-F238E27FC236}">
                <a16:creationId xmlns:a16="http://schemas.microsoft.com/office/drawing/2014/main" id="{321B1F47-A226-45FD-AF11-F012EA02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B38C8B-12D4-4032-9B0A-9EF9EB4589C4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FCBA31AE-F7FD-469E-B584-1C9DE463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95086E1F-1A4F-4830-81B6-DE7B2C87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A6094-D878-4C62-84DD-A66379466F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623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F89ADD-420A-4D88-9276-2A896209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DC0BB7-1AC0-4E54-9B88-462E74874959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9E67E1-C221-43CC-B587-7EE408D2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86796B-E0DA-405C-8BC7-DF03CCDF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3EC39-AECD-476D-B1AA-FBB3F808DF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99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C8A0692-F6E0-4862-B7D8-B6872A423C56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Vývojový diagram: postup 5">
            <a:extLst>
              <a:ext uri="{FF2B5EF4-FFF2-40B4-BE49-F238E27FC236}">
                <a16:creationId xmlns:a16="http://schemas.microsoft.com/office/drawing/2014/main" id="{F030107D-AE22-4A77-8FCB-92A5872E0884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ývojový diagram: postup 6">
            <a:extLst>
              <a:ext uri="{FF2B5EF4-FFF2-40B4-BE49-F238E27FC236}">
                <a16:creationId xmlns:a16="http://schemas.microsoft.com/office/drawing/2014/main" id="{B8E88280-68AC-4833-B3B9-BE1FA2C71D2D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datum 4">
            <a:extLst>
              <a:ext uri="{FF2B5EF4-FFF2-40B4-BE49-F238E27FC236}">
                <a16:creationId xmlns:a16="http://schemas.microsoft.com/office/drawing/2014/main" id="{B75A4E86-A894-49C5-AD71-7838FBE0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F9B469-E358-4485-BACA-7FB8D5D0386E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9" name="Zástupný symbol pro zápatí 5">
            <a:extLst>
              <a:ext uri="{FF2B5EF4-FFF2-40B4-BE49-F238E27FC236}">
                <a16:creationId xmlns:a16="http://schemas.microsoft.com/office/drawing/2014/main" id="{0E4427D0-6043-4AE6-9E34-A9DFD0A4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>
            <a:extLst>
              <a:ext uri="{FF2B5EF4-FFF2-40B4-BE49-F238E27FC236}">
                <a16:creationId xmlns:a16="http://schemas.microsoft.com/office/drawing/2014/main" id="{DD878CE4-E9FC-4567-ABAF-C3789B44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A0C12-AACB-4BCE-8D40-9EE31CB4A0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850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>
            <a:extLst>
              <a:ext uri="{FF2B5EF4-FFF2-40B4-BE49-F238E27FC236}">
                <a16:creationId xmlns:a16="http://schemas.microsoft.com/office/drawing/2014/main" id="{4D3813F2-0E5E-4692-88EE-38F0EADE69F5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9121E3A-4AAD-4C50-AB27-4B202B59C3BA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stenec 10">
            <a:extLst>
              <a:ext uri="{FF2B5EF4-FFF2-40B4-BE49-F238E27FC236}">
                <a16:creationId xmlns:a16="http://schemas.microsoft.com/office/drawing/2014/main" id="{6C449095-88C3-4C8A-B0BD-F4145A62E4CC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00E6AE7-ECCE-42C0-8172-E626066ED232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ástupný symbol pro nadpis 4">
            <a:extLst>
              <a:ext uri="{FF2B5EF4-FFF2-40B4-BE49-F238E27FC236}">
                <a16:creationId xmlns:a16="http://schemas.microsoft.com/office/drawing/2014/main" id="{61054101-1B9C-4043-84D7-5E8F310F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33" name="Zástupný symbol pro text 8">
            <a:extLst>
              <a:ext uri="{FF2B5EF4-FFF2-40B4-BE49-F238E27FC236}">
                <a16:creationId xmlns:a16="http://schemas.microsoft.com/office/drawing/2014/main" id="{555D0A2B-E9BF-4971-97DC-80EAE68BA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24" name="Zástupný symbol pro datum 23">
            <a:extLst>
              <a:ext uri="{FF2B5EF4-FFF2-40B4-BE49-F238E27FC236}">
                <a16:creationId xmlns:a16="http://schemas.microsoft.com/office/drawing/2014/main" id="{E9BB1EBF-1351-454C-A172-B4E5259D8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44E850F-4EC4-4768-9226-4B997766642D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DBC6135-EECC-4A35-97CD-55DDC67FF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>
            <a:extLst>
              <a:ext uri="{FF2B5EF4-FFF2-40B4-BE49-F238E27FC236}">
                <a16:creationId xmlns:a16="http://schemas.microsoft.com/office/drawing/2014/main" id="{0A6CA3B3-685F-4E29-BC2B-008C88A6E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fld id="{48D8A3AA-2E89-4CA7-8BFA-DEDF76B5F55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CBF51F6-06B5-472D-B677-087641E6D782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9" r:id="rId2"/>
    <p:sldLayoutId id="2147483735" r:id="rId3"/>
    <p:sldLayoutId id="2147483730" r:id="rId4"/>
    <p:sldLayoutId id="2147483736" r:id="rId5"/>
    <p:sldLayoutId id="2147483731" r:id="rId6"/>
    <p:sldLayoutId id="2147483737" r:id="rId7"/>
    <p:sldLayoutId id="2147483738" r:id="rId8"/>
    <p:sldLayoutId id="2147483739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raha,_Star%C3%25A" TargetMode="External"/><Relationship Id="rId2" Type="http://schemas.openxmlformats.org/officeDocument/2006/relationships/hyperlink" Target="http://commons.wikimedia.org/wiki/File:Karl%C5%A1tej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Charles_IV.jpg" TargetMode="External"/><Relationship Id="rId5" Type="http://schemas.openxmlformats.org/officeDocument/2006/relationships/hyperlink" Target="https://cs.m.wikipedia.org/wiki/Soubor:Katedrala_svateho_Vita_zboku.jpg" TargetMode="External"/><Relationship Id="rId4" Type="http://schemas.openxmlformats.org/officeDocument/2006/relationships/hyperlink" Target="http://commons.wikimedia.org/wiki/File:Karl%C5%AFv_most_od_Sovov%C3%BDch_ml%C3%BDn%C5%AF.jpg9_M%C4%9Bsto,_Univerzita_Karlova_II_EX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dnadpis 2">
            <a:extLst>
              <a:ext uri="{FF2B5EF4-FFF2-40B4-BE49-F238E27FC236}">
                <a16:creationId xmlns:a16="http://schemas.microsoft.com/office/drawing/2014/main" id="{37721296-8D89-4C0D-A3A2-699BEA3A416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58888" y="2349500"/>
            <a:ext cx="7418387" cy="35274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150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1600" b="1">
                <a:latin typeface="Calibri" panose="020F0502020204030204" pitchFamily="34" charset="0"/>
                <a:cs typeface="Arial" panose="020B0604020202020204" pitchFamily="34" charset="0"/>
              </a:rPr>
              <a:t>Název školy:</a:t>
            </a:r>
            <a:r>
              <a:rPr lang="cs-CZ" altLang="cs-CZ" sz="1600">
                <a:latin typeface="Calibri" panose="020F0502020204030204" pitchFamily="34" charset="0"/>
                <a:cs typeface="Arial" panose="020B0604020202020204" pitchFamily="34" charset="0"/>
              </a:rPr>
              <a:t> Střední průmyslová škola, Ostrava - Vítkovice, příspěvková organizace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16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1600" b="1">
                <a:latin typeface="Calibri" panose="020F0502020204030204" pitchFamily="34" charset="0"/>
                <a:cs typeface="Arial" panose="020B0604020202020204" pitchFamily="34" charset="0"/>
              </a:rPr>
              <a:t>Autor:</a:t>
            </a:r>
            <a:r>
              <a:rPr lang="cs-CZ" altLang="cs-CZ" sz="1600">
                <a:latin typeface="Calibri" panose="020F0502020204030204" pitchFamily="34" charset="0"/>
                <a:cs typeface="Arial" panose="020B0604020202020204" pitchFamily="34" charset="0"/>
              </a:rPr>
              <a:t> 		Mgr. Vanda Malurová</a:t>
            </a:r>
            <a:endParaRPr lang="cs-CZ" altLang="cs-CZ" sz="16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1600" b="1">
                <a:latin typeface="Calibri" panose="020F0502020204030204" pitchFamily="34" charset="0"/>
                <a:cs typeface="Arial" panose="020B0604020202020204" pitchFamily="34" charset="0"/>
              </a:rPr>
              <a:t>Datum:</a:t>
            </a:r>
            <a:r>
              <a:rPr lang="cs-CZ" altLang="cs-CZ" sz="1600">
                <a:latin typeface="Calibri" panose="020F0502020204030204" pitchFamily="34" charset="0"/>
                <a:cs typeface="Arial" panose="020B0604020202020204" pitchFamily="34" charset="0"/>
              </a:rPr>
              <a:t> 		22.  července 2012</a:t>
            </a:r>
            <a:endParaRPr lang="cs-CZ" altLang="cs-CZ" sz="16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1600" b="1">
                <a:latin typeface="Calibri" panose="020F0502020204030204" pitchFamily="34" charset="0"/>
                <a:cs typeface="Arial" panose="020B0604020202020204" pitchFamily="34" charset="0"/>
              </a:rPr>
              <a:t>Název:</a:t>
            </a:r>
            <a:r>
              <a:rPr lang="cs-CZ" altLang="cs-CZ" sz="1600">
                <a:latin typeface="Calibri" panose="020F0502020204030204" pitchFamily="34" charset="0"/>
                <a:cs typeface="Arial" panose="020B0604020202020204" pitchFamily="34" charset="0"/>
              </a:rPr>
              <a:t> 		VY_32_INOVACE_3.3.17</a:t>
            </a:r>
            <a:endParaRPr lang="cs-CZ" altLang="cs-CZ" sz="16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1600" b="1">
                <a:latin typeface="Calibri" panose="020F0502020204030204" pitchFamily="34" charset="0"/>
                <a:cs typeface="Arial" panose="020B0604020202020204" pitchFamily="34" charset="0"/>
              </a:rPr>
              <a:t>Číslo projektu:</a:t>
            </a:r>
            <a:r>
              <a:rPr lang="cs-CZ" altLang="cs-CZ" sz="1600">
                <a:latin typeface="Calibri" panose="020F0502020204030204" pitchFamily="34" charset="0"/>
                <a:cs typeface="Arial" panose="020B0604020202020204" pitchFamily="34" charset="0"/>
              </a:rPr>
              <a:t> 	CZ.1.07/1.5.00/34.0125</a:t>
            </a:r>
            <a:endParaRPr lang="cs-CZ" altLang="cs-CZ" sz="16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1600" b="1">
                <a:latin typeface="Calibri" panose="020F0502020204030204" pitchFamily="34" charset="0"/>
                <a:cs typeface="Arial" panose="020B0604020202020204" pitchFamily="34" charset="0"/>
              </a:rPr>
              <a:t>Téma:</a:t>
            </a:r>
            <a:r>
              <a:rPr lang="cs-CZ" altLang="cs-CZ" sz="1600">
                <a:latin typeface="Calibri" panose="020F0502020204030204" pitchFamily="34" charset="0"/>
                <a:cs typeface="Arial" panose="020B0604020202020204" pitchFamily="34" charset="0"/>
              </a:rPr>
              <a:t>  		Literatura doby Karla IV.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16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1600" b="1">
                <a:latin typeface="Calibri" panose="020F0502020204030204" pitchFamily="34" charset="0"/>
                <a:cs typeface="Arial" panose="020B0604020202020204" pitchFamily="34" charset="0"/>
              </a:rPr>
              <a:t>Anotace: </a:t>
            </a:r>
            <a:r>
              <a:rPr lang="cs-CZ" altLang="cs-CZ" sz="1600">
                <a:latin typeface="Calibri" panose="020F0502020204030204" pitchFamily="34" charset="0"/>
                <a:cs typeface="Arial" panose="020B0604020202020204" pitchFamily="34" charset="0"/>
              </a:rPr>
              <a:t>Prezentace byla vytvořena pro vyučujícího jako vizualizace výkladu o vývoji literatury za vlády Karla IV.  Obsahuje text i obrázky, její části mohou sloužit jako zápis do sešitu.</a:t>
            </a:r>
            <a:endParaRPr lang="cs-CZ" altLang="cs-CZ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19" name="obrázek 1">
            <a:extLst>
              <a:ext uri="{FF2B5EF4-FFF2-40B4-BE49-F238E27FC236}">
                <a16:creationId xmlns:a16="http://schemas.microsoft.com/office/drawing/2014/main" id="{8F316FA3-793D-4508-BCCF-E1EC72BDE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7077075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6EA0FE-40B6-48DA-9FA9-AF3E16DF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Žákovská poezie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75D429C2-4F79-4A6A-A509-3F1640D9A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Autory jsou studenti univerzity, užívají hovorový jazyk i vulgarismy, svými texty chtějí pobavit. </a:t>
            </a:r>
          </a:p>
          <a:p>
            <a:pPr eaLnBrk="1" hangingPunct="1"/>
            <a:endParaRPr lang="cs-CZ" altLang="cs-CZ" sz="2800" u="sng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800" u="sng">
                <a:latin typeface="Verdana" panose="020B0604030504040204" pitchFamily="34" charset="0"/>
              </a:rPr>
              <a:t>Píseň veselé chudiny</a:t>
            </a:r>
          </a:p>
          <a:p>
            <a:pPr eaLnBrk="1" hangingPunct="1"/>
            <a:endParaRPr lang="cs-CZ" altLang="cs-CZ" sz="2800" u="sng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800" u="sng">
                <a:latin typeface="Verdana" panose="020B0604030504040204" pitchFamily="34" charset="0"/>
              </a:rPr>
              <a:t>Podkoní a žák</a:t>
            </a:r>
            <a:r>
              <a:rPr lang="cs-CZ" altLang="cs-CZ" sz="2800">
                <a:latin typeface="Verdana" panose="020B0604030504040204" pitchFamily="34" charset="0"/>
              </a:rPr>
              <a:t> – panský sluha a žák se přou, kdo má lepší život. Jejich spor v krčmě u piva končí rvačkou. </a:t>
            </a:r>
            <a:endParaRPr lang="cs-CZ" altLang="cs-CZ" sz="2800" u="sng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8D947280-3044-4A29-AD05-80E7A8FD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4905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7" name="Zástupný symbol pro obsah 9">
            <a:extLst>
              <a:ext uri="{FF2B5EF4-FFF2-40B4-BE49-F238E27FC236}">
                <a16:creationId xmlns:a16="http://schemas.microsoft.com/office/drawing/2014/main" id="{7E84CAE9-A75D-461D-AE48-EBD3C39E1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100" y="1125538"/>
            <a:ext cx="3657600" cy="5062537"/>
          </a:xfrm>
        </p:spPr>
        <p:txBody>
          <a:bodyPr/>
          <a:lstStyle/>
          <a:p>
            <a:pPr eaLnBrk="1" hangingPunct="1"/>
            <a:r>
              <a:rPr lang="cs-CZ" altLang="cs-CZ" b="1"/>
              <a:t>Světská lyrika</a:t>
            </a:r>
          </a:p>
          <a:p>
            <a:pPr eaLnBrk="1" hangingPunct="1"/>
            <a:r>
              <a:rPr lang="cs-CZ" altLang="cs-CZ"/>
              <a:t>milostná poezie</a:t>
            </a:r>
          </a:p>
          <a:p>
            <a:pPr eaLnBrk="1" hangingPunct="1"/>
            <a:r>
              <a:rPr lang="cs-CZ" altLang="cs-CZ"/>
              <a:t>svítáníčka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u="sng"/>
              <a:t>Stratilať jsem milého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  <p:sp>
        <p:nvSpPr>
          <p:cNvPr id="21508" name="Zástupný symbol pro obsah 10">
            <a:extLst>
              <a:ext uri="{FF2B5EF4-FFF2-40B4-BE49-F238E27FC236}">
                <a16:creationId xmlns:a16="http://schemas.microsoft.com/office/drawing/2014/main" id="{3BA4F418-C16E-4E9E-B0E3-F988B1E21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6850" y="1125538"/>
            <a:ext cx="3657600" cy="5062537"/>
          </a:xfrm>
        </p:spPr>
        <p:txBody>
          <a:bodyPr/>
          <a:lstStyle/>
          <a:p>
            <a:pPr eaLnBrk="1" hangingPunct="1"/>
            <a:r>
              <a:rPr lang="cs-CZ" altLang="cs-CZ" b="1"/>
              <a:t>Legendy</a:t>
            </a:r>
          </a:p>
          <a:p>
            <a:pPr eaLnBrk="1" hangingPunct="1"/>
            <a:r>
              <a:rPr lang="cs-CZ" altLang="cs-CZ" u="sng"/>
              <a:t>Život sv. Kateřiny</a:t>
            </a:r>
            <a:r>
              <a:rPr lang="cs-CZ" altLang="cs-CZ"/>
              <a:t> – patronky vzdělanců a univerzit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u="sng"/>
              <a:t>Legenda o sv. Prokopu</a:t>
            </a:r>
            <a:r>
              <a:rPr lang="cs-CZ" altLang="cs-CZ"/>
              <a:t> – zakladateli Sázavského kláštera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C6B47DD-4272-4B26-B5EA-B37DD822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Děkuji za pozornost </a:t>
            </a:r>
            <a:r>
              <a:rPr lang="cs-CZ" dirty="0">
                <a:solidFill>
                  <a:schemeClr val="tx2">
                    <a:satMod val="130000"/>
                  </a:schemeClr>
                </a:solidFill>
                <a:sym typeface="Wingdings" pitchFamily="2" charset="2"/>
              </a:rPr>
              <a:t>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Zástupný symbol pro obsah 6">
            <a:extLst>
              <a:ext uri="{FF2B5EF4-FFF2-40B4-BE49-F238E27FC236}">
                <a16:creationId xmlns:a16="http://schemas.microsoft.com/office/drawing/2014/main" id="{770EBE97-2274-45C3-AE1E-5A21A96C8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447800"/>
            <a:ext cx="7891462" cy="4800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>
                <a:latin typeface="Verdana" panose="020B0604030504040204" pitchFamily="34" charset="0"/>
              </a:rPr>
              <a:t>Vytvořila: Mgr. Vanda Malurová</a:t>
            </a:r>
          </a:p>
          <a:p>
            <a:pPr eaLnBrk="1" hangingPunct="1">
              <a:defRPr/>
            </a:pPr>
            <a:r>
              <a:rPr lang="cs-CZ" altLang="cs-CZ" sz="2400" dirty="0">
                <a:latin typeface="Verdana" panose="020B0604030504040204" pitchFamily="34" charset="0"/>
              </a:rPr>
              <a:t>22. července 2012</a:t>
            </a:r>
          </a:p>
          <a:p>
            <a:pPr eaLnBrk="1" hangingPunct="1">
              <a:defRPr/>
            </a:pPr>
            <a:endParaRPr lang="cs-CZ" altLang="cs-CZ" sz="1600" b="1" dirty="0"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600" b="1" dirty="0">
                <a:latin typeface="Verdana" panose="020B0604030504040204" pitchFamily="34" charset="0"/>
              </a:rPr>
              <a:t>Zdroje:</a:t>
            </a:r>
          </a:p>
          <a:p>
            <a:pPr eaLnBrk="1" hangingPunct="1">
              <a:defRPr/>
            </a:pPr>
            <a:r>
              <a:rPr lang="cs-CZ" altLang="cs-CZ" sz="1600" dirty="0"/>
              <a:t>HÁNOVÁ, E. a kol.: Odmaturuj z literatury. </a:t>
            </a:r>
            <a:r>
              <a:rPr lang="cs-CZ" altLang="cs-CZ" sz="1600" dirty="0" err="1"/>
              <a:t>Didaktis</a:t>
            </a:r>
            <a:r>
              <a:rPr lang="cs-CZ" altLang="cs-CZ" sz="1600" dirty="0"/>
              <a:t>, Brno, 2002. 2. vyd. ISBN 80-8685-37-5</a:t>
            </a:r>
          </a:p>
          <a:p>
            <a:pPr eaLnBrk="1" hangingPunct="1">
              <a:defRPr/>
            </a:pPr>
            <a:r>
              <a:rPr lang="cs-CZ" altLang="cs-CZ" sz="1600" dirty="0">
                <a:hlinkClick r:id="rId2"/>
              </a:rPr>
              <a:t>http://commons.wikimedia.org/wiki/File:Karl%C5%A1tejn.JPG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PavkaHu</a:t>
            </a:r>
            <a:r>
              <a:rPr lang="cs-CZ" altLang="cs-CZ" sz="1600" dirty="0"/>
              <a:t> </a:t>
            </a:r>
            <a:r>
              <a:rPr lang="cs-CZ" altLang="cs-CZ" sz="1600" dirty="0">
                <a:latin typeface="Verdana" panose="020B0604030504040204" pitchFamily="34" charset="0"/>
              </a:rPr>
              <a:t>[cit. 2012-07-22]</a:t>
            </a:r>
          </a:p>
          <a:p>
            <a:pPr eaLnBrk="1" hangingPunct="1">
              <a:defRPr/>
            </a:pPr>
            <a:r>
              <a:rPr lang="cs-CZ" altLang="cs-CZ" sz="1600" dirty="0">
                <a:hlinkClick r:id="rId3"/>
              </a:rPr>
              <a:t>http://commons.wikimedia.org/wiki/File:Praha,_Star%C3%A</a:t>
            </a:r>
            <a:r>
              <a:rPr lang="cs-CZ" altLang="cs-CZ" sz="1600" dirty="0">
                <a:hlinkClick r:id="rId4"/>
              </a:rPr>
              <a:t> 9_M%C4%9Bsto,_Univerzita_Karlova_II_EX.JPG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Aktron</a:t>
            </a:r>
            <a:r>
              <a:rPr lang="cs-CZ" altLang="cs-CZ" sz="1600" dirty="0"/>
              <a:t> </a:t>
            </a:r>
            <a:r>
              <a:rPr lang="cs-CZ" altLang="cs-CZ" sz="1600" dirty="0">
                <a:latin typeface="Verdana" panose="020B0604030504040204" pitchFamily="34" charset="0"/>
              </a:rPr>
              <a:t>[cit. 2012-07-22]</a:t>
            </a:r>
          </a:p>
          <a:p>
            <a:pPr eaLnBrk="1" hangingPunct="1">
              <a:defRPr/>
            </a:pPr>
            <a:r>
              <a:rPr lang="cs-CZ" altLang="cs-CZ" sz="1600" dirty="0">
                <a:hlinkClick r:id="rId4"/>
              </a:rPr>
              <a:t>http://commons.wikimedia.org/wiki/File:Karl%C5%AFv_most_od_Sovov%C3%BDch_ml%C3%BDn%C5%AF.jpg Petr 1868</a:t>
            </a:r>
            <a:r>
              <a:rPr lang="cs-CZ" altLang="cs-CZ" sz="1600" dirty="0"/>
              <a:t>; </a:t>
            </a:r>
            <a:r>
              <a:rPr lang="cs-CZ" altLang="cs-CZ" sz="1600" dirty="0">
                <a:latin typeface="Verdana" panose="020B0604030504040204" pitchFamily="34" charset="0"/>
              </a:rPr>
              <a:t>[cit. 2012-07-22]</a:t>
            </a:r>
          </a:p>
          <a:p>
            <a:pPr eaLnBrk="1" hangingPunct="1">
              <a:defRPr/>
            </a:pPr>
            <a:r>
              <a:rPr lang="cs-CZ" altLang="cs-CZ" sz="1600" dirty="0">
                <a:latin typeface="Verdana" panose="020B0604030504040204" pitchFamily="34" charset="0"/>
                <a:hlinkClick r:id="rId5"/>
              </a:rPr>
              <a:t>https://cs.m.wikipedia.org/wiki/Soubor:Katedrala_svateho_Vita_zboku.jpg</a:t>
            </a:r>
            <a:r>
              <a:rPr lang="cs-CZ" altLang="cs-CZ" sz="1600" dirty="0">
                <a:latin typeface="Verdana" panose="020B0604030504040204" pitchFamily="34" charset="0"/>
              </a:rPr>
              <a:t> </a:t>
            </a:r>
            <a:r>
              <a:rPr lang="cs-CZ" altLang="cs-CZ" sz="1600" dirty="0" err="1">
                <a:latin typeface="Verdana" panose="020B0604030504040204" pitchFamily="34" charset="0"/>
              </a:rPr>
              <a:t>Mtd</a:t>
            </a:r>
            <a:r>
              <a:rPr lang="cs-CZ" altLang="cs-CZ" sz="1600" dirty="0">
                <a:latin typeface="Verdana" panose="020B0604030504040204" pitchFamily="34" charset="0"/>
              </a:rPr>
              <a:t> [cit. 2012-07-22]</a:t>
            </a:r>
          </a:p>
          <a:p>
            <a:pPr eaLnBrk="1" hangingPunct="1">
              <a:defRPr/>
            </a:pPr>
            <a:r>
              <a:rPr lang="cs-CZ" altLang="cs-CZ" sz="1600" dirty="0">
                <a:hlinkClick r:id="rId6"/>
              </a:rPr>
              <a:t>http://commons.wikimedia.org/wiki/File:Charles_IV.jpg</a:t>
            </a:r>
            <a:r>
              <a:rPr lang="cs-CZ" altLang="cs-CZ" sz="1600" dirty="0"/>
              <a:t> Mikuláš </a:t>
            </a:r>
            <a:r>
              <a:rPr lang="cs-CZ" altLang="cs-CZ" sz="1600" dirty="0" err="1"/>
              <a:t>Wurmser</a:t>
            </a:r>
            <a:r>
              <a:rPr lang="cs-CZ" altLang="cs-CZ" sz="1600" dirty="0"/>
              <a:t> </a:t>
            </a:r>
            <a:r>
              <a:rPr lang="cs-CZ" altLang="cs-CZ" sz="1600" dirty="0">
                <a:latin typeface="Verdana" panose="020B0604030504040204" pitchFamily="34" charset="0"/>
              </a:rPr>
              <a:t>[cit. 2012-07-22]</a:t>
            </a: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cs-CZ" altLang="cs-CZ" sz="1600"/>
              <a:t> </a:t>
            </a:r>
            <a:endParaRPr lang="cs-CZ" altLang="cs-CZ" sz="1600" dirty="0"/>
          </a:p>
          <a:p>
            <a:pPr eaLnBrk="1" hangingPunct="1">
              <a:defRPr/>
            </a:pPr>
            <a:endParaRPr lang="cs-CZ" altLang="cs-CZ" sz="1600" dirty="0">
              <a:latin typeface="Verdana" panose="020B0604030504040204" pitchFamily="34" charset="0"/>
            </a:endParaRPr>
          </a:p>
          <a:p>
            <a:pPr eaLnBrk="1" hangingPunct="1">
              <a:defRPr/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defRPr/>
            </a:pPr>
            <a:endParaRPr lang="cs-CZ" altLang="cs-CZ" sz="2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EAF20-587E-44A2-A97F-3B16EA50E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Literatura doby Karla IV.</a:t>
            </a:r>
          </a:p>
        </p:txBody>
      </p:sp>
      <p:sp>
        <p:nvSpPr>
          <p:cNvPr id="10243" name="Podnadpis 2">
            <a:extLst>
              <a:ext uri="{FF2B5EF4-FFF2-40B4-BE49-F238E27FC236}">
                <a16:creationId xmlns:a16="http://schemas.microsoft.com/office/drawing/2014/main" id="{5659B678-DAC4-45D4-BA56-9F80A1B8F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 marL="26988" eaLnBrk="1" hangingPunct="1"/>
            <a:r>
              <a:rPr lang="cs-CZ" altLang="cs-CZ">
                <a:solidFill>
                  <a:schemeClr val="tx1"/>
                </a:solidFill>
              </a:rPr>
              <a:t>polovina 14. – počátek 15. století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F136D-BBB9-4272-B053-BD8E8FA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Doba Karlova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4E77A50F-049F-4273-8500-869BBC3F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hospodářský i kulturní rozkvět českých zemí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1344 založení pražského arcibiskupství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1348 založení pražské univerzity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Praha hlavním městem zemí Koruny české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Praha sídlem císaře – </a:t>
            </a:r>
            <a:r>
              <a:rPr lang="cs-CZ" altLang="cs-CZ" sz="2800" b="1">
                <a:latin typeface="Verdana" panose="020B0604030504040204" pitchFamily="34" charset="0"/>
              </a:rPr>
              <a:t>srdcem Evropy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vrcholná GOTIKA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F29BDD5-B1E4-4955-AF96-26DBA3FE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5425"/>
            <a:ext cx="4170362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EE4EE064-E15D-4C91-A5C5-CDFDF6E6A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90913"/>
            <a:ext cx="4854575" cy="31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B5CEF016-B1BF-41BE-B974-3A6EC7C4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030538"/>
            <a:ext cx="298132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81AC4F7C-0B67-42C8-9DCD-D96CD31AE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3375"/>
            <a:ext cx="4170362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537E4A-E3A5-44CF-B81F-A1080DA0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Pestrost literárních žánrů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D41794A7-2182-4A12-9CFC-3D5323D1C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1. životopis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1. české drama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satiry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naučná literatura – slovníky Mistra Klareta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žákovská poezie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milostná poezie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duchovní veršovaná epika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18766-FA93-45B8-A553-063F5552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Karel IV. (1316 – 1378)</a:t>
            </a:r>
          </a:p>
        </p:txBody>
      </p:sp>
      <p:sp>
        <p:nvSpPr>
          <p:cNvPr id="15363" name="Zástupný symbol pro obsah 3">
            <a:extLst>
              <a:ext uri="{FF2B5EF4-FFF2-40B4-BE49-F238E27FC236}">
                <a16:creationId xmlns:a16="http://schemas.microsoft.com/office/drawing/2014/main" id="{EC0323F1-6451-4191-BC11-E4AC67C04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eaLnBrk="1" hangingPunct="1"/>
            <a:r>
              <a:rPr lang="cs-CZ" altLang="cs-CZ" b="1">
                <a:latin typeface="Verdana" panose="020B0604030504040204" pitchFamily="34" charset="0"/>
              </a:rPr>
              <a:t>Literární díla:</a:t>
            </a:r>
          </a:p>
          <a:p>
            <a:pPr eaLnBrk="1" hangingPunct="1"/>
            <a:r>
              <a:rPr lang="cs-CZ" altLang="cs-CZ">
                <a:latin typeface="Verdana" panose="020B0604030504040204" pitchFamily="34" charset="0"/>
              </a:rPr>
              <a:t>Vita Caroli</a:t>
            </a:r>
          </a:p>
          <a:p>
            <a:pPr eaLnBrk="1" hangingPunct="1"/>
            <a:endParaRPr lang="cs-CZ" altLang="cs-CZ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>
                <a:latin typeface="Verdana" panose="020B0604030504040204" pitchFamily="34" charset="0"/>
              </a:rPr>
              <a:t>Život sv. Václava</a:t>
            </a:r>
          </a:p>
          <a:p>
            <a:pPr eaLnBrk="1" hangingPunct="1"/>
            <a:endParaRPr lang="cs-CZ" altLang="cs-CZ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>
                <a:latin typeface="Verdana" panose="020B0604030504040204" pitchFamily="34" charset="0"/>
              </a:rPr>
              <a:t>Karlův Majestát – právní spis</a:t>
            </a:r>
          </a:p>
          <a:p>
            <a:pPr eaLnBrk="1" hangingPunct="1"/>
            <a:endParaRPr lang="cs-CZ" altLang="cs-CZ"/>
          </a:p>
        </p:txBody>
      </p:sp>
      <p:sp>
        <p:nvSpPr>
          <p:cNvPr id="15364" name="Zástupný symbol pro obsah 4">
            <a:extLst>
              <a:ext uri="{FF2B5EF4-FFF2-40B4-BE49-F238E27FC236}">
                <a16:creationId xmlns:a16="http://schemas.microsoft.com/office/drawing/2014/main" id="{FD6F703C-A3EE-4DF3-822F-10EB99565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DDBAF5F1-717C-4AC2-87E3-59722153E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744913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FAA5E9F-0148-405A-9B30-098BD1CB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Vita Caroli</a:t>
            </a:r>
          </a:p>
        </p:txBody>
      </p:sp>
      <p:sp>
        <p:nvSpPr>
          <p:cNvPr id="17411" name="Zástupný symbol pro obsah 5">
            <a:extLst>
              <a:ext uri="{FF2B5EF4-FFF2-40B4-BE49-F238E27FC236}">
                <a16:creationId xmlns:a16="http://schemas.microsoft.com/office/drawing/2014/main" id="{27739EE7-96C8-485A-9F82-E0404DD2A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Karlův život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autobiografie psaná latinsky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zachytil své mládí v Itálii a počátek pobytu a situaci v Čechách do r. 1340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napsal jej pro své následovníky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46E32-390D-4990-9F1E-88FF36D5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Drama Mastičkář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2FFF7867-DAA3-4CC3-83ED-1CA5B35E0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40. léta 14. st.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autor neznámý, neúplné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fraška ze středověkého tržiště, kam přicházejí tři Marie nakoupit vonné masti, aby pomazaly tělo mrtvého Krista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mastičkář Severin s pomocníky Rubínem a Pustrpalkem propagují své zboží</a:t>
            </a:r>
          </a:p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hovorový jazyk, obsahuje vulgarismy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C2BC6-2EA3-4912-A0CC-2AF31600A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Satiry Hradeckého rukopisu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5A0ACC16-EF53-45C9-B68D-B668E31AE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>
                <a:latin typeface="Verdana" panose="020B0604030504040204" pitchFamily="34" charset="0"/>
              </a:rPr>
              <a:t>soubor básnických skladeb, pol. 14. st., ve kterých jsou kritizovány nedostatky všech vrstev tehdejší společnosti – měšťanů, šlechty i církve</a:t>
            </a:r>
          </a:p>
          <a:p>
            <a:pPr eaLnBrk="1" hangingPunct="1"/>
            <a:r>
              <a:rPr lang="cs-CZ" altLang="cs-CZ" sz="2800" u="sng">
                <a:latin typeface="Verdana" panose="020B0604030504040204" pitchFamily="34" charset="0"/>
              </a:rPr>
              <a:t>Satiry o řemeslnících a konšelích</a:t>
            </a:r>
          </a:p>
          <a:p>
            <a:pPr eaLnBrk="1" hangingPunct="1"/>
            <a:r>
              <a:rPr lang="cs-CZ" altLang="cs-CZ" sz="2800" u="sng">
                <a:latin typeface="Verdana" panose="020B0604030504040204" pitchFamily="34" charset="0"/>
              </a:rPr>
              <a:t>Desatero kázánie božie</a:t>
            </a:r>
          </a:p>
          <a:p>
            <a:pPr eaLnBrk="1" hangingPunct="1"/>
            <a:r>
              <a:rPr lang="cs-CZ" altLang="cs-CZ" sz="2800" u="sng">
                <a:latin typeface="Verdana" panose="020B0604030504040204" pitchFamily="34" charset="0"/>
              </a:rPr>
              <a:t>O lišce a džbánu - bajka</a:t>
            </a:r>
          </a:p>
          <a:p>
            <a:pPr eaLnBrk="1" hangingPunct="1"/>
            <a:endParaRPr lang="cs-CZ" altLang="cs-CZ" sz="2800" u="sng">
              <a:latin typeface="Verdana" panose="020B0604030504040204" pitchFamily="34" charset="0"/>
            </a:endParaRPr>
          </a:p>
          <a:p>
            <a:pPr eaLnBrk="1" hangingPunct="1"/>
            <a:endParaRPr lang="cs-CZ" altLang="cs-CZ" sz="28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108</TotalTime>
  <Words>687</Words>
  <Application>Microsoft Office PowerPoint</Application>
  <PresentationFormat>Předvádění na obrazovce (4:3)</PresentationFormat>
  <Paragraphs>82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Gill Sans MT</vt:lpstr>
      <vt:lpstr>Arial</vt:lpstr>
      <vt:lpstr>Wingdings 2</vt:lpstr>
      <vt:lpstr>Verdana</vt:lpstr>
      <vt:lpstr>Calibri</vt:lpstr>
      <vt:lpstr>Wingdings</vt:lpstr>
      <vt:lpstr>Slunovrat</vt:lpstr>
      <vt:lpstr>Prezentace aplikace PowerPoint</vt:lpstr>
      <vt:lpstr>Literatura doby Karla IV.</vt:lpstr>
      <vt:lpstr>Doba Karlova</vt:lpstr>
      <vt:lpstr>Prezentace aplikace PowerPoint</vt:lpstr>
      <vt:lpstr>Pestrost literárních žánrů</vt:lpstr>
      <vt:lpstr>Karel IV. (1316 – 1378)</vt:lpstr>
      <vt:lpstr>Vita Caroli</vt:lpstr>
      <vt:lpstr>Drama Mastičkář</vt:lpstr>
      <vt:lpstr>Satiry Hradeckého rukopisu</vt:lpstr>
      <vt:lpstr>Žákovská poezie</vt:lpstr>
      <vt:lpstr>Prezentace aplikace PowerPoint</vt:lpstr>
      <vt:lpstr>Děkuji za pozornost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doby Karla IV.</dc:title>
  <dc:creator>CIT</dc:creator>
  <cp:lastModifiedBy>Hečko Aleš</cp:lastModifiedBy>
  <cp:revision>14</cp:revision>
  <dcterms:created xsi:type="dcterms:W3CDTF">2012-05-24T15:58:57Z</dcterms:created>
  <dcterms:modified xsi:type="dcterms:W3CDTF">2020-04-20T06:44:58Z</dcterms:modified>
</cp:coreProperties>
</file>