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73" r:id="rId2"/>
    <p:sldId id="274" r:id="rId3"/>
    <p:sldId id="267" r:id="rId4"/>
    <p:sldId id="257" r:id="rId5"/>
    <p:sldId id="261" r:id="rId6"/>
    <p:sldId id="268" r:id="rId7"/>
    <p:sldId id="258" r:id="rId8"/>
    <p:sldId id="260" r:id="rId9"/>
    <p:sldId id="269" r:id="rId10"/>
    <p:sldId id="262" r:id="rId11"/>
    <p:sldId id="270" r:id="rId12"/>
    <p:sldId id="263" r:id="rId13"/>
    <p:sldId id="271" r:id="rId14"/>
    <p:sldId id="266" r:id="rId15"/>
    <p:sldId id="265" r:id="rId16"/>
    <p:sldId id="264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36010AB-0D3C-4DB2-B2D2-6809D42922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683BBB-22B8-4161-A3E2-F4B18A3ED8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D531CF-0BE7-431F-B027-B2D9D2D172F3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E95C5423-3A62-4456-B273-F9DFF5AD53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2B188053-DFB2-4A60-9CD4-3B6A64CB2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A8A8D6-542E-460B-A837-06E63D08BF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4DD30E-6D40-4BB8-82AA-DA8D38781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BCAD9EB-985A-4F07-A4CA-78FC3479FA7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F97A697A-6F4E-491D-B93E-A203A665F1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ABC7B643-04EC-487C-980A-C3D95B7D35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ttp://commons.wikimedia.org/wiki/File:Dalimilova_kronika_parizsky_fragment.jpg</a:t>
            </a:r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F17D290B-D8D9-42F8-BBB7-6B14A855A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37D56B-A8F2-4436-B57C-0AC5AA466B02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74CBF9FC-E972-498D-A388-35CFDB486E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C2C865D0-B060-4815-9D27-6F17B16667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http://commons.wikimedia.org/wiki/File:Ludmila_skrceni.jpg</a:t>
            </a:r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42C618B2-F6EA-4823-9895-811D4F661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67FA6D-650A-40B7-ADCE-889F3AED9630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78E88F38-389B-4CFB-AB6C-8C241E08FB52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6900286-84F7-46BC-9ABE-FB06C3D3C99A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6" name="Zástupný symbol pro datum 6">
            <a:extLst>
              <a:ext uri="{FF2B5EF4-FFF2-40B4-BE49-F238E27FC236}">
                <a16:creationId xmlns:a16="http://schemas.microsoft.com/office/drawing/2014/main" id="{74266D47-A144-4847-AB00-43E7CA6D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340C44-D84E-42F6-9968-076C39CE057B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7" name="Zástupný symbol pro zápatí 19">
            <a:extLst>
              <a:ext uri="{FF2B5EF4-FFF2-40B4-BE49-F238E27FC236}">
                <a16:creationId xmlns:a16="http://schemas.microsoft.com/office/drawing/2014/main" id="{C3781F06-5644-4AF9-8595-582D8514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>
            <a:extLst>
              <a:ext uri="{FF2B5EF4-FFF2-40B4-BE49-F238E27FC236}">
                <a16:creationId xmlns:a16="http://schemas.microsoft.com/office/drawing/2014/main" id="{8AE3981E-44B2-4E5E-AED6-AF09C30D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85285-0E8C-48C0-A684-DECD68B211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7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>
            <a:extLst>
              <a:ext uri="{FF2B5EF4-FFF2-40B4-BE49-F238E27FC236}">
                <a16:creationId xmlns:a16="http://schemas.microsoft.com/office/drawing/2014/main" id="{711A498D-6400-48A4-892C-7EE62290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3AEF-7994-42BA-988C-CEA030C4EEB3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5" name="Zástupný symbol pro zápatí 9">
            <a:extLst>
              <a:ext uri="{FF2B5EF4-FFF2-40B4-BE49-F238E27FC236}">
                <a16:creationId xmlns:a16="http://schemas.microsoft.com/office/drawing/2014/main" id="{96467FFE-39EF-4B4B-AA57-F865DFF6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>
            <a:extLst>
              <a:ext uri="{FF2B5EF4-FFF2-40B4-BE49-F238E27FC236}">
                <a16:creationId xmlns:a16="http://schemas.microsoft.com/office/drawing/2014/main" id="{BA7D0FAD-6B52-4363-A0FF-124B5DA9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8DB5-20AD-49E3-932B-DCB5B57BFB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19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>
            <a:extLst>
              <a:ext uri="{FF2B5EF4-FFF2-40B4-BE49-F238E27FC236}">
                <a16:creationId xmlns:a16="http://schemas.microsoft.com/office/drawing/2014/main" id="{D3C2167F-6F0B-4A62-8FE9-73FA2E6F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7C09-19FC-4795-8F91-132753313F28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5" name="Zástupný symbol pro zápatí 9">
            <a:extLst>
              <a:ext uri="{FF2B5EF4-FFF2-40B4-BE49-F238E27FC236}">
                <a16:creationId xmlns:a16="http://schemas.microsoft.com/office/drawing/2014/main" id="{76CD575C-36EC-4ECB-8406-D9A1F94A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>
            <a:extLst>
              <a:ext uri="{FF2B5EF4-FFF2-40B4-BE49-F238E27FC236}">
                <a16:creationId xmlns:a16="http://schemas.microsoft.com/office/drawing/2014/main" id="{8D055B07-D839-4BF4-9678-FA63296D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CA23-4A98-4E26-8B4B-FC61CB1AA7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42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>
            <a:extLst>
              <a:ext uri="{FF2B5EF4-FFF2-40B4-BE49-F238E27FC236}">
                <a16:creationId xmlns:a16="http://schemas.microsoft.com/office/drawing/2014/main" id="{47ABCFA8-7D05-4A78-85A5-8C5D42D4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A9B0-C463-4FB6-A5C0-CA3A05C339BD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5" name="Zástupný symbol pro zápatí 9">
            <a:extLst>
              <a:ext uri="{FF2B5EF4-FFF2-40B4-BE49-F238E27FC236}">
                <a16:creationId xmlns:a16="http://schemas.microsoft.com/office/drawing/2014/main" id="{8F2A4B88-0C07-42E4-8A65-5755C378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>
            <a:extLst>
              <a:ext uri="{FF2B5EF4-FFF2-40B4-BE49-F238E27FC236}">
                <a16:creationId xmlns:a16="http://schemas.microsoft.com/office/drawing/2014/main" id="{50CF144E-B07D-45D6-918D-418DCA3B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6537E-E728-466C-92EF-DC7F2AEE20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5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2D50571-2CAF-4A30-B752-37CE3B720E21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C9B779-9DA4-4F83-9AA8-0F5F1DE90CC2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B7AECE5-B02C-46A1-9E3B-2E0472B34798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3C51667-E2F2-4528-A3E8-6260FDEA30AD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A53F136B-A837-4E83-B2B8-770E3287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A69B0F-433C-4BA2-BFBE-08D40966D8B1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99514CD4-55CA-45F3-8BE0-5AC80F33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1F7E18E6-1AC1-4679-8C4E-2FF50297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9A25E-82E9-43DA-B4C0-3EC4DD2D1E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995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23">
            <a:extLst>
              <a:ext uri="{FF2B5EF4-FFF2-40B4-BE49-F238E27FC236}">
                <a16:creationId xmlns:a16="http://schemas.microsoft.com/office/drawing/2014/main" id="{EDAAF63F-4551-49FC-8C8D-96EAF15C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F70C-9340-4AA5-999E-2BB18D05D0DC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6" name="Zástupný symbol pro zápatí 9">
            <a:extLst>
              <a:ext uri="{FF2B5EF4-FFF2-40B4-BE49-F238E27FC236}">
                <a16:creationId xmlns:a16="http://schemas.microsoft.com/office/drawing/2014/main" id="{CB85FAD5-6B2D-4E9C-AF45-A48BBDAC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>
            <a:extLst>
              <a:ext uri="{FF2B5EF4-FFF2-40B4-BE49-F238E27FC236}">
                <a16:creationId xmlns:a16="http://schemas.microsoft.com/office/drawing/2014/main" id="{33AA5D3A-9983-4CDE-AB36-F4347341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1E9FA-31DE-486A-A85B-AB335B29A5E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755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31624B3-B6D1-47B6-891D-09F69D66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D0CA43-C275-4DC1-9B98-AFF3A710C73B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D5A540F-3FE0-414C-88E4-68C90C67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6EA136-CEF2-4E03-B198-CA119328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59471-79C4-46BF-9D32-7BEE804877B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88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3">
            <a:extLst>
              <a:ext uri="{FF2B5EF4-FFF2-40B4-BE49-F238E27FC236}">
                <a16:creationId xmlns:a16="http://schemas.microsoft.com/office/drawing/2014/main" id="{84D99CD6-C9E0-4E3B-AFFC-C1C4A75A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9AEA-8F15-4726-B4EE-5189F082390B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4" name="Zástupný symbol pro zápatí 9">
            <a:extLst>
              <a:ext uri="{FF2B5EF4-FFF2-40B4-BE49-F238E27FC236}">
                <a16:creationId xmlns:a16="http://schemas.microsoft.com/office/drawing/2014/main" id="{BA9F2CF5-E188-47E1-9499-8D02FD6CD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>
            <a:extLst>
              <a:ext uri="{FF2B5EF4-FFF2-40B4-BE49-F238E27FC236}">
                <a16:creationId xmlns:a16="http://schemas.microsoft.com/office/drawing/2014/main" id="{44AD8C08-2214-42B9-AB2D-497F6A72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AC68D-EE1C-427E-8026-6A396601C2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732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D927067-A19A-4A37-84EA-EF8EABEBFC16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688A0ED-64F7-47BF-80CB-EA9BCC187F2A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Zástupný symbol pro datum 1">
            <a:extLst>
              <a:ext uri="{FF2B5EF4-FFF2-40B4-BE49-F238E27FC236}">
                <a16:creationId xmlns:a16="http://schemas.microsoft.com/office/drawing/2014/main" id="{FBCE44AA-2C39-4879-AE23-094CF311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0CA21-9370-47D5-8ACD-FF3A32614140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3EF89D62-0F75-43D5-BF20-71D6C1A7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D2AF5273-4CD9-4C66-9811-1A59EA33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0DBF-6D3B-435F-8F1B-8B61AC0015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462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180CD9-EAC3-46E5-836D-D22FC36B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3D3E5A-96FE-4964-984E-AFE4EBEEEF89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3E3462-42D0-4D07-A6D3-D5B9D7E9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58A788-489B-4765-B9BF-94EE1438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565F6-0AEA-448D-8EA2-67F71FE913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670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AEC7F03-414A-4FF1-9CCE-6E6955B788CA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Vývojový diagram: postup 5">
            <a:extLst>
              <a:ext uri="{FF2B5EF4-FFF2-40B4-BE49-F238E27FC236}">
                <a16:creationId xmlns:a16="http://schemas.microsoft.com/office/drawing/2014/main" id="{A292283E-C6CA-47C6-A387-FDAEF8ACBBB9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ývojový diagram: postup 6">
            <a:extLst>
              <a:ext uri="{FF2B5EF4-FFF2-40B4-BE49-F238E27FC236}">
                <a16:creationId xmlns:a16="http://schemas.microsoft.com/office/drawing/2014/main" id="{13E8610C-B73C-4AFB-BE25-2AB791DE5577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datum 4">
            <a:extLst>
              <a:ext uri="{FF2B5EF4-FFF2-40B4-BE49-F238E27FC236}">
                <a16:creationId xmlns:a16="http://schemas.microsoft.com/office/drawing/2014/main" id="{CE8E40F4-838A-4FD8-98B8-4AD3149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7719E-1603-42C9-913C-D0A87563185D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9" name="Zástupný symbol pro zápatí 5">
            <a:extLst>
              <a:ext uri="{FF2B5EF4-FFF2-40B4-BE49-F238E27FC236}">
                <a16:creationId xmlns:a16="http://schemas.microsoft.com/office/drawing/2014/main" id="{AC5C72D3-2C6A-41BE-AB21-E9553B5C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id="{C5EA4A55-608E-48C2-8A16-76DF8314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5CDC-6272-4A09-A9C8-F75630477E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05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>
            <a:extLst>
              <a:ext uri="{FF2B5EF4-FFF2-40B4-BE49-F238E27FC236}">
                <a16:creationId xmlns:a16="http://schemas.microsoft.com/office/drawing/2014/main" id="{551925DD-88FD-440F-8C8B-C5482234155E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91CF0D3-5D38-4CA5-B8C9-042414EC715F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stenec 10">
            <a:extLst>
              <a:ext uri="{FF2B5EF4-FFF2-40B4-BE49-F238E27FC236}">
                <a16:creationId xmlns:a16="http://schemas.microsoft.com/office/drawing/2014/main" id="{71F57BFE-2C1E-46DF-A31E-C76374E996F6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EFA0ECF-3615-49E9-B5C4-5723D634FA50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Zástupný symbol pro nadpis 4">
            <a:extLst>
              <a:ext uri="{FF2B5EF4-FFF2-40B4-BE49-F238E27FC236}">
                <a16:creationId xmlns:a16="http://schemas.microsoft.com/office/drawing/2014/main" id="{5A8FE494-1DDB-4C53-AD57-96581A35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33" name="Zástupný symbol pro text 8">
            <a:extLst>
              <a:ext uri="{FF2B5EF4-FFF2-40B4-BE49-F238E27FC236}">
                <a16:creationId xmlns:a16="http://schemas.microsoft.com/office/drawing/2014/main" id="{988E1949-FAD6-41E5-9C22-31E631FBCC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24" name="Zástupný symbol pro datum 23">
            <a:extLst>
              <a:ext uri="{FF2B5EF4-FFF2-40B4-BE49-F238E27FC236}">
                <a16:creationId xmlns:a16="http://schemas.microsoft.com/office/drawing/2014/main" id="{70149BA7-E8F7-4069-AC88-2E0357D44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3455E6A-E1FF-46DB-9E5B-5F1DD85A3185}" type="datetimeFigureOut">
              <a:rPr lang="cs-CZ"/>
              <a:pPr>
                <a:defRPr/>
              </a:pPr>
              <a:t>20.04.2020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ACBC3E2-E25B-4C7E-8690-D14F9A69E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1DE6C3B0-3832-4437-B73D-CFA471D5B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fld id="{073C270A-7FB8-47BF-B0D8-BE850CC9C8A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9BBEE3E-4B5A-41DE-B593-B12EE8ACC9D9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4" r:id="rId2"/>
    <p:sldLayoutId id="2147483920" r:id="rId3"/>
    <p:sldLayoutId id="2147483915" r:id="rId4"/>
    <p:sldLayoutId id="2147483921" r:id="rId5"/>
    <p:sldLayoutId id="2147483916" r:id="rId6"/>
    <p:sldLayoutId id="2147483922" r:id="rId7"/>
    <p:sldLayoutId id="2147483923" r:id="rId8"/>
    <p:sldLayoutId id="2147483924" r:id="rId9"/>
    <p:sldLayoutId id="2147483917" r:id="rId10"/>
    <p:sldLayoutId id="21474839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udmila_skrceni.jpg" TargetMode="External"/><Relationship Id="rId2" Type="http://schemas.openxmlformats.org/officeDocument/2006/relationships/hyperlink" Target="https://commons.wikimedia.org/wiki/File:Dalimilova_kronika_parizsky_fragment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dnadpis 2">
            <a:extLst>
              <a:ext uri="{FF2B5EF4-FFF2-40B4-BE49-F238E27FC236}">
                <a16:creationId xmlns:a16="http://schemas.microsoft.com/office/drawing/2014/main" id="{5BC4F650-EDC8-4FE2-8B48-F4BFAC4205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58888" y="2349500"/>
            <a:ext cx="7489825" cy="35274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150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Název školy: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Střední průmyslová škola, Ostrava - Vítkovice, příspěvková organizace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Autor: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		Mgr. Vanda Malurová</a:t>
            </a: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Datum: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		21.  července 2012</a:t>
            </a: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Název: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		VY_32_INOVACE_3.3.15</a:t>
            </a: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Číslo projektu: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	CZ.1.07/1.5.00/34.0125</a:t>
            </a: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Téma: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 		Česky psaná literatura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Anotace: 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Prezentace byla vytvořena pro vyučujícího jako vizualizace výkladu o středověké literatuře psané česky. Obsahuje text, úryvky z děl i obrázky, její části mohou sloužit jako zápis do sešitu.</a:t>
            </a:r>
            <a:endParaRPr lang="cs-CZ" altLang="cs-CZ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19" name="obrázek 1">
            <a:extLst>
              <a:ext uri="{FF2B5EF4-FFF2-40B4-BE49-F238E27FC236}">
                <a16:creationId xmlns:a16="http://schemas.microsoft.com/office/drawing/2014/main" id="{39B9E707-30FB-4541-A706-8190D60FB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37131-4BB9-4EFA-8C4F-EC5E7621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Alexandreida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6279D4AB-F6FF-41D2-81F6-DAA46C183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>
                <a:latin typeface="Verdana" panose="020B0604030504040204" pitchFamily="34" charset="0"/>
              </a:rPr>
              <a:t>Aristoteles dává rady Alexandrovi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Poslúchaj mě tuto sada,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toť jest moje prvnie rada: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Jměj dvór svój po kněžskej vnadě,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své šlechtice jměj v svéj radě;…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Z chlapieho řáda nikoli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i jednoho v čest nevoli;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nebo chlap, když jest povýšen,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nesnadně bude utišen:…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80459-DE41-4351-AD4B-CE8370B0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Alexandreida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F3D00CEB-67C2-4F44-AC18-20EC1BC5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Rytířský epos o Alexandru Makedonském, přelom 13. a 14. st.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autor neznámý, patrně vyšší šlechtic, vlastenec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vzor latinská a německá Alexandreida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aktualizováno na české poměry – osobnost Přemysla Otakara II.</a:t>
            </a:r>
          </a:p>
          <a:p>
            <a:pPr eaLnBrk="1" hangingPunct="1"/>
            <a:endParaRPr lang="cs-CZ" altLang="cs-CZ" sz="2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17244-8F06-48EB-935C-F861F359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Dalimilova kronika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5E96F1C7-335A-4616-B753-A02DD14F7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 b="1">
                <a:latin typeface="Verdana" panose="020B0604030504040204" pitchFamily="34" charset="0"/>
              </a:rPr>
              <a:t>Oldřich a Božena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Chci žít s českou selkou skrovnou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spíš než s Němkou, císařovnou.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Pouto krve vždy je silné, 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Němka k Čechům sotva přilne.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Vaše utrhačné řeči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o hlouposti jenom svědčí.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Jak u Němky byste, páni,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chtěli prosit o zastání?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FB254-E628-4BA4-B957-54156DC8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Dalimilova kronika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D95DDE94-120F-4694-BA73-8F3CC68B0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poč. 14. století, veršovaná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autor neznámý, patrně nižší šlechtic, vlastenec x německé kolonizaci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popisuje české dějiny od stavby babylónské věže do r. 1314</a:t>
            </a:r>
          </a:p>
          <a:p>
            <a:pPr eaLnBrk="1" hangingPunct="1"/>
            <a:endParaRPr lang="cs-CZ" altLang="cs-CZ" sz="2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87535-AB90-49F0-8ABD-E941E59E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satMod val="130000"/>
                  </a:schemeClr>
                </a:solidFill>
              </a:rPr>
              <a:t>Pařížský zlomek latinského překladu DK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549D100A-804F-426A-98E3-882C57EAF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ED4F76AD-B4AB-4ABA-860C-E1981D49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76200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BD75F-21FD-48D7-B7BF-5FF75DE9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Pařížský zlomek</a:t>
            </a:r>
          </a:p>
        </p:txBody>
      </p:sp>
      <p:sp>
        <p:nvSpPr>
          <p:cNvPr id="24579" name="Zástupný symbol pro text 4">
            <a:extLst>
              <a:ext uri="{FF2B5EF4-FFF2-40B4-BE49-F238E27FC236}">
                <a16:creationId xmlns:a16="http://schemas.microsoft.com/office/drawing/2014/main" id="{051AEF40-3C48-492C-AD4B-F6E18EDFC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cs-CZ" altLang="cs-CZ" sz="1800"/>
              <a:t>Zavraždění sv. Ludmily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03A1372-EF8A-4F3B-A2E7-188EAA436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5863" y="1268413"/>
            <a:ext cx="3930650" cy="4608512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latin typeface="Verdana" pitchFamily="34" charset="0"/>
              </a:rPr>
              <a:t>torzo bohatě iluminovaného latinského překladu Dalimilovy kroniky – 24 stran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latin typeface="Verdana" pitchFamily="34" charset="0"/>
              </a:rPr>
              <a:t>2005 zakoupen za 9 mil. korun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latin typeface="Verdana" pitchFamily="34" charset="0"/>
              </a:rPr>
              <a:t>vznikl kolem r. 1340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Kdo jej asi nechal vyrobit?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07D4DA61-FE75-4F47-8092-4E874AB80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3887787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226C2-5DB5-40FA-94BA-C4D207EF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Děkuji za pozornost </a:t>
            </a:r>
            <a:r>
              <a:rPr lang="cs-CZ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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D9D50F47-E2F9-421F-8471-61F0AC4F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>
                <a:latin typeface="Verdana" panose="020B0604030504040204" pitchFamily="34" charset="0"/>
              </a:rPr>
              <a:t>Vytvořila: Mgr. Vanda Malurová</a:t>
            </a:r>
          </a:p>
          <a:p>
            <a:pPr eaLnBrk="1" hangingPunct="1"/>
            <a:r>
              <a:rPr lang="cs-CZ" altLang="cs-CZ" sz="2400">
                <a:latin typeface="Verdana" panose="020B0604030504040204" pitchFamily="34" charset="0"/>
              </a:rPr>
              <a:t>21. července 2012</a:t>
            </a:r>
          </a:p>
          <a:p>
            <a:pPr eaLnBrk="1" hangingPunct="1"/>
            <a:endParaRPr lang="cs-CZ" altLang="cs-CZ" sz="240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000" b="1">
                <a:latin typeface="Verdana" panose="020B0604030504040204" pitchFamily="34" charset="0"/>
              </a:rPr>
              <a:t>Zdroje:</a:t>
            </a:r>
          </a:p>
          <a:p>
            <a:pPr eaLnBrk="1" hangingPunct="1"/>
            <a:r>
              <a:rPr lang="cs-CZ" altLang="cs-CZ" sz="2000">
                <a:latin typeface="Verdana" panose="020B0604030504040204" pitchFamily="34" charset="0"/>
              </a:rPr>
              <a:t>Čítanka k Přehledným dějinám literatury 1. SPN, Praha, 2001. ISBN 70-7235-021-8</a:t>
            </a:r>
          </a:p>
          <a:p>
            <a:pPr eaLnBrk="1" hangingPunct="1"/>
            <a:r>
              <a:rPr lang="cs-CZ" altLang="cs-CZ" sz="2000"/>
              <a:t>HÁNOVÁ, E. a kol.: Odmaturuj z literatury. Didaktis, Brno, 2002. 2. vyd. ISBN 80-8685-37-5</a:t>
            </a:r>
          </a:p>
          <a:p>
            <a:pPr eaLnBrk="1" hangingPunct="1"/>
            <a:r>
              <a:rPr lang="cs-CZ" altLang="cs-CZ" sz="2000">
                <a:hlinkClick r:id="rId2"/>
              </a:rPr>
              <a:t>https://commons.wikimedia.org/wiki/File:Dalimilova_kronika_parizsky_fragment.jpg</a:t>
            </a:r>
            <a:r>
              <a:rPr lang="cs-CZ" altLang="cs-CZ" sz="2000"/>
              <a:t> Michal Maňas  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cit 12-07-21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000">
                <a:hlinkClick r:id="rId3"/>
              </a:rPr>
              <a:t>http://commons.wikimedia.org/wiki/File:Ludmila_skrceni.jpg</a:t>
            </a:r>
            <a:r>
              <a:rPr lang="cs-CZ" altLang="cs-CZ" sz="2000"/>
              <a:t> 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cit 12-07-21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endParaRPr lang="en-US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2000">
              <a:latin typeface="Calibri" panose="020F0502020204030204" pitchFamily="34" charset="0"/>
            </a:endParaRPr>
          </a:p>
          <a:p>
            <a:pPr eaLnBrk="1" hangingPunct="1"/>
            <a:endParaRPr lang="cs-CZ" altLang="cs-CZ" sz="200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DB69F-D952-4A97-AEF4-140AB6DEE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Česky psaná literatura ve středověku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38D275-ABE5-45BA-87FD-8D1B79287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>
                <a:latin typeface="Verdana" pitchFamily="34" charset="0"/>
              </a:rPr>
              <a:t>1O. – 14. století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635DD-76A6-4B41-87A7-AAC5A670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Staročeská literatura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5102359C-51C5-4DE6-AACA-87C4B08B0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Verdana" panose="020B0604030504040204" pitchFamily="34" charset="0"/>
              </a:rPr>
              <a:t>psaná ve verších</a:t>
            </a:r>
          </a:p>
          <a:p>
            <a:pPr eaLnBrk="1" hangingPunct="1"/>
            <a:r>
              <a:rPr lang="cs-CZ" altLang="cs-CZ">
                <a:latin typeface="Verdana" panose="020B0604030504040204" pitchFamily="34" charset="0"/>
              </a:rPr>
              <a:t>anonymní</a:t>
            </a:r>
          </a:p>
          <a:p>
            <a:pPr eaLnBrk="1" hangingPunct="1"/>
            <a:r>
              <a:rPr lang="cs-CZ" altLang="cs-CZ">
                <a:latin typeface="Verdana" panose="020B0604030504040204" pitchFamily="34" charset="0"/>
              </a:rPr>
              <a:t>zachovaly se pouze zlomky</a:t>
            </a:r>
          </a:p>
          <a:p>
            <a:pPr eaLnBrk="1" hangingPunct="1"/>
            <a:r>
              <a:rPr lang="cs-CZ" altLang="cs-CZ">
                <a:latin typeface="Verdana" panose="020B0604030504040204" pitchFamily="34" charset="0"/>
              </a:rPr>
              <a:t>lze ji obtížně datovat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BA4847A-1461-4904-8221-3A480A1A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Zástupný symbol pro obsah 5">
            <a:extLst>
              <a:ext uri="{FF2B5EF4-FFF2-40B4-BE49-F238E27FC236}">
                <a16:creationId xmlns:a16="http://schemas.microsoft.com/office/drawing/2014/main" id="{FD7692DF-90AC-4993-8F4C-15A0692B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>
                <a:latin typeface="Verdana" panose="020B0604030504040204" pitchFamily="34" charset="0"/>
              </a:rPr>
              <a:t>Bohemismy</a:t>
            </a:r>
            <a:r>
              <a:rPr lang="cs-CZ" altLang="cs-CZ" sz="2800">
                <a:latin typeface="Verdana" panose="020B0604030504040204" pitchFamily="34" charset="0"/>
              </a:rPr>
              <a:t> – česká slova v latinských nebo staroslověnských textech (koželug)</a:t>
            </a:r>
          </a:p>
          <a:p>
            <a:pPr eaLnBrk="1" hangingPunct="1"/>
            <a:endParaRPr lang="cs-CZ" altLang="cs-CZ" sz="280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800" b="1">
                <a:latin typeface="Verdana" panose="020B0604030504040204" pitchFamily="34" charset="0"/>
              </a:rPr>
              <a:t>Bohemika</a:t>
            </a:r>
            <a:r>
              <a:rPr lang="cs-CZ" altLang="cs-CZ" sz="2800">
                <a:latin typeface="Verdana" panose="020B0604030504040204" pitchFamily="34" charset="0"/>
              </a:rPr>
              <a:t> – české názvy v latinských nebo staroslověnských textech (Teta, Vltava)</a:t>
            </a:r>
          </a:p>
          <a:p>
            <a:pPr eaLnBrk="1" hangingPunct="1"/>
            <a:endParaRPr lang="cs-CZ" altLang="cs-CZ" sz="280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800" b="1">
                <a:latin typeface="Verdana" panose="020B0604030504040204" pitchFamily="34" charset="0"/>
              </a:rPr>
              <a:t>Glosy</a:t>
            </a:r>
            <a:r>
              <a:rPr lang="cs-CZ" altLang="cs-CZ" sz="2800">
                <a:latin typeface="Verdana" panose="020B0604030504040204" pitchFamily="34" charset="0"/>
              </a:rPr>
              <a:t> – vpisky umístěné mezi řádky nebo na jejich okraj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BDA1D-F7BD-42C0-B068-9CBEA36D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První česká věta 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5F2D1818-4AD5-4FEB-9EBE-9C6A16912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glosa v zakládací listině litoměřické kapituly 1057</a:t>
            </a:r>
          </a:p>
          <a:p>
            <a:pPr eaLnBrk="1" hangingPunct="1"/>
            <a:endParaRPr lang="cs-CZ" altLang="cs-CZ" sz="280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„Pavel dal jest Ploskovicích zemu. Vlach dal jest Dolás zemu  Bohu i svjatemu Ščepánu se dvěma dušníkoma, Bogučeja a Sedlatu.“</a:t>
            </a:r>
          </a:p>
          <a:p>
            <a:pPr eaLnBrk="1" hangingPunct="1"/>
            <a:endParaRPr lang="cs-CZ" altLang="cs-CZ" sz="280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na listinu byla připsána ve 13. století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850D5-6226-42EC-A640-F0822EB6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Hospodine, pomiluj ny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5736DECF-BB83-43BF-A2C7-925682BCF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Hospodine, pomiluj ny!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Jezukriste, pomiluj ny!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Ty, spase všeho mira,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spasiž ny i uslyšiž,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hospodine, hlasy našě!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Daj nám všěm, hospodine,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žizn a mir v zemi!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latin typeface="Verdana" panose="020B0604030504040204" pitchFamily="34" charset="0"/>
              </a:rPr>
              <a:t>Krleš! Krleš! Krleš!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C807A-CEE5-4B4E-87F5-771319C7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Hospodine, pomiluj ny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A8ED8D16-FD80-4B21-8ACD-BD4AC1ECB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  <a:cs typeface="Arial" panose="020B0604020202020204" pitchFamily="34" charset="0"/>
              </a:rPr>
              <a:t>1. česká duchovní píseň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  <a:cs typeface="Arial" panose="020B0604020202020204" pitchFamily="34" charset="0"/>
              </a:rPr>
              <a:t>konec 10. st.</a:t>
            </a:r>
          </a:p>
          <a:p>
            <a:pPr eaLnBrk="1" hangingPunct="1"/>
            <a:r>
              <a:rPr lang="cs-CZ" altLang="cs-CZ" sz="2400">
                <a:latin typeface="Verdana" panose="020B0604030504040204" pitchFamily="34" charset="0"/>
                <a:cs typeface="Arial" panose="020B0604020202020204" pitchFamily="34" charset="0"/>
              </a:rPr>
              <a:t>Vznikla překladem ze staroslověnštiny, zbytky staroslověnských slov žizn=úroda, mir=svět</a:t>
            </a:r>
          </a:p>
          <a:p>
            <a:pPr eaLnBrk="1" hangingPunct="1"/>
            <a:r>
              <a:rPr lang="cs-CZ" altLang="cs-CZ" sz="2400">
                <a:latin typeface="Verdana" panose="020B0604030504040204" pitchFamily="34" charset="0"/>
                <a:cs typeface="Arial" panose="020B0604020202020204" pitchFamily="34" charset="0"/>
              </a:rPr>
              <a:t>Krleš=Kyrie eleison, z řečtiny – Pane, smiluj se</a:t>
            </a:r>
          </a:p>
          <a:p>
            <a:pPr eaLnBrk="1" hangingPunct="1"/>
            <a:r>
              <a:rPr lang="cs-CZ" altLang="cs-CZ" sz="2700">
                <a:latin typeface="Verdana" panose="020B0604030504040204" pitchFamily="34" charset="0"/>
                <a:cs typeface="Arial" panose="020B0604020202020204" pitchFamily="34" charset="0"/>
              </a:rPr>
              <a:t>jednoduchá forma, 8 veršů</a:t>
            </a:r>
          </a:p>
          <a:p>
            <a:pPr eaLnBrk="1" hangingPunct="1"/>
            <a:r>
              <a:rPr lang="cs-CZ" altLang="cs-CZ" sz="2700">
                <a:latin typeface="Verdana" panose="020B0604030504040204" pitchFamily="34" charset="0"/>
                <a:cs typeface="Arial" panose="020B0604020202020204" pitchFamily="34" charset="0"/>
              </a:rPr>
              <a:t>zpívala se při slavnostních příležitostech, funkce státní hymny, Karel IV. ji zahrnul do korunovačního obřadu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D3F4B-BA07-4323-A994-FA106884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Svatý Václave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4E8FC206-7C15-4C46-8F8B-3AFE9D300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konec 12. století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původně 3 sloky, později 9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modlitba k patronovi českého státu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slavnostní i válečná píseň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E5B93-C9B0-4ACF-B567-EAA1DCE0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Česká veršovaná epika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84C872AC-CC48-4ABC-ABD5-9E192575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období laicizace = zesvětštění literatury</a:t>
            </a:r>
          </a:p>
          <a:p>
            <a:pPr eaLnBrk="1" hangingPunct="1"/>
            <a:endParaRPr lang="cs-CZ" altLang="cs-CZ" sz="280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poč. 13. – pol. 14. století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</TotalTime>
  <Words>693</Words>
  <Application>Microsoft Office PowerPoint</Application>
  <PresentationFormat>Předvádění na obrazovce (4:3)</PresentationFormat>
  <Paragraphs>106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Gill Sans MT</vt:lpstr>
      <vt:lpstr>Arial</vt:lpstr>
      <vt:lpstr>Wingdings 2</vt:lpstr>
      <vt:lpstr>Verdana</vt:lpstr>
      <vt:lpstr>Calibri</vt:lpstr>
      <vt:lpstr>Wingdings</vt:lpstr>
      <vt:lpstr>Slunovrat</vt:lpstr>
      <vt:lpstr>Prezentace aplikace PowerPoint</vt:lpstr>
      <vt:lpstr>Česky psaná literatura ve středověku</vt:lpstr>
      <vt:lpstr>Staročeská literatura</vt:lpstr>
      <vt:lpstr>Prezentace aplikace PowerPoint</vt:lpstr>
      <vt:lpstr>První česká věta </vt:lpstr>
      <vt:lpstr>Hospodine, pomiluj ny</vt:lpstr>
      <vt:lpstr>Hospodine, pomiluj ny</vt:lpstr>
      <vt:lpstr>Svatý Václave</vt:lpstr>
      <vt:lpstr>Česká veršovaná epika</vt:lpstr>
      <vt:lpstr>Alexandreida</vt:lpstr>
      <vt:lpstr>Alexandreida</vt:lpstr>
      <vt:lpstr>Dalimilova kronika</vt:lpstr>
      <vt:lpstr>Dalimilova kronika</vt:lpstr>
      <vt:lpstr>Pařížský zlomek latinského překladu DK</vt:lpstr>
      <vt:lpstr>Pařížský zlomek</vt:lpstr>
      <vt:lpstr>Děkuji za pozornost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Česky psaná literatura</dc:title>
  <dc:creator>CIT</dc:creator>
  <cp:lastModifiedBy>Hečko Aleš</cp:lastModifiedBy>
  <cp:revision>21</cp:revision>
  <dcterms:created xsi:type="dcterms:W3CDTF">2012-05-23T19:10:26Z</dcterms:created>
  <dcterms:modified xsi:type="dcterms:W3CDTF">2020-04-20T06:44:09Z</dcterms:modified>
</cp:coreProperties>
</file>