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286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5C3E8CA-6221-458B-AA8C-A08FAA65DB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788BA10-3117-4F05-9B27-5129A8F1621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D7460CD9-1C12-469E-9FA2-5BA5B78CA20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B76D9BC2-00A0-438F-816A-19A451EA6C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AED9CF3C-89B6-4423-8E16-AC886F8CDEB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AC02CDD2-2C1A-4D07-9F1C-F5BD8B3200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50EA82-9CDE-43BB-B03D-3D055937F70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D34C31-01DE-483E-80E2-ADC8D22B0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E1570C-BD8C-4234-B780-9E3A79206B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B26BA2-99B1-422D-A3B7-C14EEDB96C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BDE3ED-B6FE-4F5E-A3D7-C1332EB3AB6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133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3CCF0A-A175-4885-8877-BFD7BE504B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6A9EF0-E5C5-4748-BECF-9321C7393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1EC8FE-FB07-4249-96F5-4A6ED3FF25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E6B83-4C0C-4D23-AD9B-A6039CDF4AC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370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AF2D83-E786-473F-AA42-CF28FDB443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5C86CB-15AD-4CD4-82D6-E11AF075C8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11ACAB-DC85-4260-A8DA-228068127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0D03D-F74C-41CE-B472-545EBE5E00B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742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1AE3A9-7959-496C-B326-F9E0E9BAAE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123F54-D55F-4BB9-9090-CEEFCE67CE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E66F99-5AA0-4407-9E40-E54271477E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76274-01B3-4A0C-A5B7-54C3C58143B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682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FD890E-0089-438E-89A3-F7A25F76D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85A81B-B28B-4480-8EF3-E6BCEBB38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8D2265-8396-437F-AA6D-6C8B9BD66D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76FC7-761E-473D-9006-0155E54A8A0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81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304E68-A6C4-4A8C-BCCC-A48C19F438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41E86A-E855-4005-AB2C-AE6FC446A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7B4708-298D-4EDB-8C51-61B5F0577F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09320-880B-4C2D-8061-E5BC307F377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76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E1AC822-B3BC-4AC4-8C55-2F2C65C5DE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492125C-B444-4F85-A0D1-06ABF5A8A5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DCF69CC-7FC0-4742-8E6E-F5965BE2E6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D7412-1BCB-4EDE-B0A9-FDB955E6F15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39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9AFE28F-218D-4CDE-A256-AC19EBEFD1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7E1CAC-12CC-4AD5-9DD2-007646BE80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F51F9B-CFAB-49ED-9FED-7ADC78BDEA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39D80-30B2-4FFE-B48A-BB60A64D706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396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3D32C47-B7F5-4420-A1B0-5EB0DC5EA5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659975A-1AD6-4349-8EAE-BB3E6855E6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3D59E1A-AF24-425B-846C-45B3ABDB6B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5D424D-D848-4C09-86BC-AF12DCEF9D7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677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4341F-0586-459A-9ECE-00B14AF97B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7F3891-5438-44D3-9C00-F7A1A03592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1266C8-FAB1-43A1-9EED-7F1FCC7FD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94904-04E5-4352-BD81-3424D037D3C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909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51670A-14E2-45BA-BFE0-5E78A64A1D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919AF5-8F02-4F03-B70E-1DDD022477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B4328D-DF98-42B0-BEE3-6A52AE07F1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0F3A1-F2D8-405E-BB4F-2CCD091EB93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754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AAE5ECD-4300-4C21-965B-9CAC576D9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AB71B1-D196-4949-9BC5-BBA01DABB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1E8D9C7-A644-42E6-BEA8-056C9279DF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A21AE72-4D04-4ACE-B943-27EBA285BD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0CD09B8-B997-4259-AC45-2CE671B915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E0D241-A99E-4362-9604-C076D67E419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management-marketingu.blogspot.cz/2010/09/6-primarni-sekundarni-zdroje-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odnadpis 2">
            <a:extLst>
              <a:ext uri="{FF2B5EF4-FFF2-40B4-BE49-F238E27FC236}">
                <a16:creationId xmlns:a16="http://schemas.microsoft.com/office/drawing/2014/main" id="{9AA828F4-64D6-4DE6-8E12-37677108882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27088" y="1989138"/>
            <a:ext cx="7921625" cy="460851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cs-CZ" altLang="cs-CZ" sz="170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s-CZ" altLang="cs-CZ" sz="1700" b="1"/>
              <a:t>Název školy:</a:t>
            </a:r>
            <a:r>
              <a:rPr lang="cs-CZ" altLang="cs-CZ" sz="1700"/>
              <a:t> Střední průmyslová škola, Ostrava - Vítkovice, příspěvková organizace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cs-CZ" altLang="cs-CZ" sz="1700" b="1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s-CZ" altLang="cs-CZ" sz="1700" b="1"/>
              <a:t>Autor:</a:t>
            </a:r>
            <a:r>
              <a:rPr lang="cs-CZ" altLang="cs-CZ" sz="1700"/>
              <a:t> 		Mgr. Dana Vicherková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cs-CZ" altLang="cs-CZ" sz="1700" b="1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s-CZ" altLang="cs-CZ" sz="1700" b="1"/>
              <a:t>Datum:</a:t>
            </a:r>
            <a:r>
              <a:rPr lang="cs-CZ" altLang="cs-CZ" sz="1700"/>
              <a:t> 		13.10.2012</a:t>
            </a:r>
            <a:endParaRPr lang="cs-CZ" altLang="cs-CZ" sz="170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cs-CZ" altLang="cs-CZ" sz="1700" b="1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s-CZ" altLang="cs-CZ" sz="1700" b="1"/>
              <a:t>Název:</a:t>
            </a:r>
            <a:r>
              <a:rPr lang="cs-CZ" altLang="cs-CZ" sz="1700"/>
              <a:t> 		VY_32_INOVACE_2.3.13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cs-CZ" altLang="cs-CZ" sz="1700" b="1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s-CZ" altLang="cs-CZ" sz="1700" b="1"/>
              <a:t>Číslo projektu:</a:t>
            </a:r>
            <a:r>
              <a:rPr lang="cs-CZ" altLang="cs-CZ" sz="1700"/>
              <a:t> 	CZ.1.07/1.5.00/34.0125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cs-CZ" altLang="cs-CZ" sz="1700" b="1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s-CZ" altLang="cs-CZ" sz="1700" b="1"/>
              <a:t>Téma:</a:t>
            </a:r>
            <a:r>
              <a:rPr lang="cs-CZ" altLang="cs-CZ" sz="1700"/>
              <a:t>  		Získávání informací z různých zdrojů - prezentace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cs-CZ" altLang="cs-CZ" sz="1700" b="1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s-CZ" altLang="cs-CZ" sz="1700" b="1"/>
              <a:t>Anotace:</a:t>
            </a:r>
            <a:r>
              <a:rPr lang="cs-CZ" altLang="cs-CZ" sz="1700"/>
              <a:t>  Prezentace slouží k zopakování probraného učiva: Získávání informací z různých zdrojů. Žáci si interaktivně, ústně i písemně opakují učivo, pracují analyticky s vlastními čtenářskými dovednostmi a znalostmi.</a:t>
            </a:r>
            <a:endParaRPr lang="cs-CZ" altLang="cs-CZ" sz="1700">
              <a:solidFill>
                <a:srgbClr val="898989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cs-CZ" altLang="cs-CZ" sz="1700">
              <a:solidFill>
                <a:srgbClr val="898989"/>
              </a:solidFill>
            </a:endParaRPr>
          </a:p>
        </p:txBody>
      </p:sp>
      <p:pic>
        <p:nvPicPr>
          <p:cNvPr id="2051" name="obrázek 1">
            <a:extLst>
              <a:ext uri="{FF2B5EF4-FFF2-40B4-BE49-F238E27FC236}">
                <a16:creationId xmlns:a16="http://schemas.microsoft.com/office/drawing/2014/main" id="{1463F58A-07AB-45C9-8A4A-0D3BD4F0A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7077075" cy="172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CE4781-3C56-4546-9162-5D979D3D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Získávání informací ze sekundárních zdrojů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0CD02AF4-EC0C-4BC6-AEE5-79F68EE5A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cs-CZ" altLang="cs-CZ"/>
          </a:p>
          <a:p>
            <a:pPr>
              <a:buFontTx/>
              <a:buNone/>
            </a:pPr>
            <a:r>
              <a:rPr lang="cs-CZ" altLang="cs-CZ"/>
              <a:t>Zásady pro získání informací</a:t>
            </a:r>
          </a:p>
          <a:p>
            <a:r>
              <a:rPr lang="cs-CZ" altLang="cs-CZ"/>
              <a:t>specifikace získávaných informací</a:t>
            </a:r>
          </a:p>
          <a:p>
            <a:r>
              <a:rPr lang="cs-CZ" altLang="cs-CZ"/>
              <a:t>získání informací</a:t>
            </a:r>
          </a:p>
          <a:p>
            <a:r>
              <a:rPr lang="cs-CZ" altLang="cs-CZ"/>
              <a:t>posouzení a hodnověrnosti údajů</a:t>
            </a:r>
          </a:p>
          <a:p>
            <a:r>
              <a:rPr lang="cs-CZ" altLang="cs-CZ"/>
              <a:t>stanovení případných primárních zdrojů, kterých je třeba k práci využít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A6F22620-E50C-41F6-8584-2CCD4E13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Důležitá terminologie</a:t>
            </a: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F7B7C822-7FC0-4F92-AFDE-470D4C841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fakt je aktuální stav věci. V rámci encyklopedie je fakt tvrzení odsouhlasené konsenzem učenců a expertů pracujících na daném tématu</a:t>
            </a:r>
          </a:p>
          <a:p>
            <a:r>
              <a:rPr lang="cs-CZ" altLang="cs-CZ"/>
              <a:t>názor je pohled, který někdo zastává, v kontextu, který může a nemusí být ověřitelný. Pokud určitá skupina otevřeně vyjádřila svůj názor, můžeme to použít jako fakt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92FC6B-B120-4820-9A43-A518FEBE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Posuzování zdrojů sekundárních údajů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C56D9A-77B8-4133-9D4F-5DBD25658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dirty="0"/>
              <a:t>Používejte více zdrojů !!!</a:t>
            </a:r>
          </a:p>
          <a:p>
            <a:pPr>
              <a:defRPr/>
            </a:pPr>
            <a:r>
              <a:rPr lang="cs-CZ" dirty="0"/>
              <a:t>Užívejte akademickou literaturu – sepsanou v oboru vzdělanými autory. I v tomto případě se snažte spoléhat na více zdrojů. Nikdo není neomylný.</a:t>
            </a:r>
          </a:p>
          <a:p>
            <a:pPr>
              <a:defRPr/>
            </a:pPr>
            <a:r>
              <a:rPr lang="cs-CZ" dirty="0"/>
              <a:t>Můžete užívat webové stránky, jsou často přehlednější,  ale ověřujte si získané informace.</a:t>
            </a:r>
          </a:p>
          <a:p>
            <a:pPr>
              <a:defRPr/>
            </a:pPr>
            <a:r>
              <a:rPr lang="cs-CZ" dirty="0"/>
              <a:t>CITUJTE!!! Pokud píšete seriózní práci, všechna fakta musí být ověřitelná. Každý fakt, který jste použili, jste někde našli. Nezapomeňte tedy pod textem, nebo na konci práce uvést zdroj.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9D05A504-EBD5-47D5-966E-3C93DEF5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Citace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31F4CA-B8E6-469C-B25F-3C54C46A7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dirty="0"/>
              <a:t>pro citaci existují zvláštní pravidla</a:t>
            </a:r>
          </a:p>
          <a:p>
            <a:pPr>
              <a:defRPr/>
            </a:pPr>
            <a:r>
              <a:rPr lang="cs-CZ" dirty="0"/>
              <a:t>citace má své náležitosti, ty jsou však jiné u knihy než u internetového článku či stránky.</a:t>
            </a:r>
          </a:p>
          <a:p>
            <a:pPr>
              <a:defRPr/>
            </a:pPr>
            <a:r>
              <a:rPr lang="cs-CZ" dirty="0"/>
              <a:t>speciální funkci Citace můžete najít v </a:t>
            </a:r>
            <a:r>
              <a:rPr lang="cs-CZ" dirty="0" err="1"/>
              <a:t>Microsoftu</a:t>
            </a:r>
            <a:r>
              <a:rPr lang="cs-CZ" dirty="0"/>
              <a:t> WORD</a:t>
            </a:r>
          </a:p>
          <a:p>
            <a:pPr>
              <a:defRPr/>
            </a:pPr>
            <a:r>
              <a:rPr lang="cs-CZ" dirty="0"/>
              <a:t>pro univerzální použití se doporučuje doména </a:t>
            </a:r>
            <a:r>
              <a:rPr lang="cs-CZ" dirty="0">
                <a:hlinkClick r:id="rId2"/>
              </a:rPr>
              <a:t>www.citace.</a:t>
            </a:r>
            <a:r>
              <a:rPr lang="cs-CZ" dirty="0" err="1">
                <a:hlinkClick r:id="rId2"/>
              </a:rPr>
              <a:t>com</a:t>
            </a:r>
            <a:r>
              <a:rPr lang="cs-CZ" dirty="0"/>
              <a:t>; v generátoru najdete adekvátní šablony jak pro knihy, tak pro internetové dokumenty</a:t>
            </a:r>
          </a:p>
          <a:p>
            <a:pPr>
              <a:defRPr/>
            </a:pPr>
            <a:r>
              <a:rPr lang="cs-CZ" dirty="0"/>
              <a:t>pro urychlení se dá u knih použít kód ISBN v aplikaci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5E95503B-FDA8-433A-814A-80E49824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Wikipedie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6792679C-D732-4B90-AEDA-5CA5D39B2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častým zdrojem je volná internetová encyklopedie Wikipedie</a:t>
            </a:r>
          </a:p>
          <a:p>
            <a:r>
              <a:rPr lang="cs-CZ" altLang="cs-CZ"/>
              <a:t>do Wikipedie může nahrát příspěvky každý uživatel, informace jsou často neúplné a neověřené</a:t>
            </a:r>
          </a:p>
          <a:p>
            <a:r>
              <a:rPr lang="cs-CZ" altLang="cs-CZ"/>
              <a:t>pokud citujete z internetové encyklopedie, fakta si musíte ověřit ještě jinde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4600E3A9-E2E6-40B5-911A-8EB648684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Shrnutí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897AF8E6-663E-4AA1-8E85-407832617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  <a:p>
            <a:r>
              <a:rPr lang="cs-CZ" altLang="cs-CZ"/>
              <a:t>zdroje informací jsou prameny, které používáme při vlastní tvorbě</a:t>
            </a:r>
          </a:p>
          <a:p>
            <a:r>
              <a:rPr lang="cs-CZ" altLang="cs-CZ"/>
              <a:t>časem se zdroje mění, stále je však musíme ověřovat</a:t>
            </a:r>
          </a:p>
          <a:p>
            <a:r>
              <a:rPr lang="cs-CZ" altLang="cs-CZ"/>
              <a:t>každý zdroj se musí v práci ocitovat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11E1636-106A-4411-B806-84B7E5FE147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Konec prezentace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8F847FB-0755-4FAE-B11F-B3365A8A003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0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/>
              <a:t>Název: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700"/>
              <a:t>Získávání informací z různých zdrojů - prezentace</a:t>
            </a:r>
            <a:endParaRPr lang="cs-CZ" altLang="cs-CZ" sz="16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6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600"/>
              <a:t>Autor: Mgr. Dana Vicherková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6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600"/>
              <a:t>Zdroje: </a:t>
            </a:r>
          </a:p>
          <a:p>
            <a:pPr>
              <a:buFontTx/>
              <a:buNone/>
            </a:pPr>
            <a:r>
              <a:rPr lang="cs-CZ" altLang="cs-CZ" sz="1600"/>
              <a:t>FRENCH, Sue Runyard and Ylva. Marketing and public relations handbook for museums, </a:t>
            </a:r>
          </a:p>
          <a:p>
            <a:pPr>
              <a:buFontTx/>
              <a:buNone/>
            </a:pPr>
            <a:r>
              <a:rPr lang="cs-CZ" altLang="cs-CZ" sz="1600"/>
              <a:t>galleries. AttaMira Press: Altamira Press, 2000. ISBN 07-425-0407-7.</a:t>
            </a:r>
          </a:p>
          <a:p>
            <a:pPr>
              <a:buFontTx/>
              <a:buNone/>
            </a:pPr>
            <a:r>
              <a:rPr lang="cs-CZ" altLang="cs-CZ" sz="1600"/>
              <a:t>BOUČKOVÁ, Jana. Marketing. Praha: C.H.Beck, 2003, xvii, 432 s. ISBN 80-717-9577-1.</a:t>
            </a:r>
          </a:p>
          <a:p>
            <a:pPr>
              <a:buFontTx/>
              <a:buNone/>
            </a:pPr>
            <a:r>
              <a:rPr lang="pl-PL" altLang="cs-CZ" sz="1600"/>
              <a:t>PRIMÁRNÍ A SEKUNDÁRNÍ ZDROJE DAT. In: [online]. 2005 [cit. 2012-07-29]. Dostupné </a:t>
            </a:r>
          </a:p>
          <a:p>
            <a:pPr>
              <a:buFontTx/>
              <a:buNone/>
            </a:pPr>
            <a:r>
              <a:rPr lang="pl-PL" altLang="cs-CZ" sz="1600"/>
              <a:t>z: </a:t>
            </a:r>
            <a:r>
              <a:rPr lang="pl-PL" altLang="cs-CZ" sz="1600">
                <a:hlinkClick r:id="rId2"/>
              </a:rPr>
              <a:t>http://management-marketingu.blogspot.cz/2010/09/6-primarni-sekundarni-zdroje-</a:t>
            </a:r>
            <a:endParaRPr lang="pl-PL" altLang="cs-CZ" sz="1600"/>
          </a:p>
          <a:p>
            <a:pPr>
              <a:buFontTx/>
              <a:buNone/>
            </a:pPr>
            <a:r>
              <a:rPr lang="pl-PL" altLang="cs-CZ" sz="1600"/>
              <a:t>dat.html</a:t>
            </a:r>
          </a:p>
          <a:p>
            <a:pPr>
              <a:buFontTx/>
              <a:buNone/>
            </a:pPr>
            <a:r>
              <a:rPr lang="cs-CZ" altLang="cs-CZ" sz="1600"/>
              <a:t>Historie komunikace a získávání informací. In: Kryspin [online]. [cit. 2012-07-29]. </a:t>
            </a:r>
          </a:p>
          <a:p>
            <a:pPr>
              <a:buFontTx/>
              <a:buNone/>
            </a:pPr>
            <a:r>
              <a:rPr lang="cs-CZ" altLang="cs-CZ" sz="1600"/>
              <a:t>Dostupné z: http://iam.kryspin.net/2009/05/18/historie-komunikace-a-informaci/</a:t>
            </a:r>
          </a:p>
          <a:p>
            <a:pPr>
              <a:buFontTx/>
              <a:buNone/>
            </a:pPr>
            <a:br>
              <a:rPr lang="cs-CZ" altLang="cs-CZ" sz="1600"/>
            </a:br>
            <a:br>
              <a:rPr lang="pl-PL" altLang="cs-CZ" sz="1600"/>
            </a:br>
            <a:br>
              <a:rPr lang="cs-CZ" altLang="cs-CZ" sz="1600"/>
            </a:br>
            <a:endParaRPr lang="cs-CZ" altLang="cs-CZ" sz="160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160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60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41AF54C-4CFF-4413-A5CA-2C2D3B24BFE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412875"/>
            <a:ext cx="7772400" cy="2187575"/>
          </a:xfrm>
        </p:spPr>
        <p:txBody>
          <a:bodyPr/>
          <a:lstStyle/>
          <a:p>
            <a:pPr eaLnBrk="1" hangingPunct="1"/>
            <a:r>
              <a:rPr lang="cs-CZ" altLang="cs-CZ" sz="4700"/>
              <a:t>Práce s textem </a:t>
            </a:r>
            <a:br>
              <a:rPr lang="cs-CZ" altLang="cs-CZ" sz="4700"/>
            </a:br>
            <a:r>
              <a:rPr lang="cs-CZ" altLang="cs-CZ" sz="4700"/>
              <a:t>a získávání informací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91AEA67-D4B6-49EA-849C-5EA7B6015A8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cs-CZ" altLang="cs-CZ" sz="3400"/>
              <a:t>Získávání informací z různých zdrojů - prezentace</a:t>
            </a:r>
          </a:p>
          <a:p>
            <a:pPr marL="0" indent="0" algn="ctr" eaLnBrk="1" hangingPunct="1">
              <a:buFontTx/>
              <a:buNone/>
            </a:pPr>
            <a:r>
              <a:rPr lang="cs-CZ" altLang="cs-CZ"/>
              <a:t>Autor: Mgr. Dana Vicherková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E415CA07-70A3-4C53-B99C-E3240CFCA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Zdroje informací</a:t>
            </a:r>
          </a:p>
        </p:txBody>
      </p:sp>
      <p:sp>
        <p:nvSpPr>
          <p:cNvPr id="4099" name="Zástupný symbol pro obsah 2">
            <a:extLst>
              <a:ext uri="{FF2B5EF4-FFF2-40B4-BE49-F238E27FC236}">
                <a16:creationId xmlns:a16="http://schemas.microsoft.com/office/drawing/2014/main" id="{4F09767A-C719-4BD2-950B-B19FC5935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jsou prameny, ze kterých čerpáme při tvorbě vlastní práce, výtahu, referátu, akademické nebo jiné práce</a:t>
            </a:r>
          </a:p>
          <a:p>
            <a:r>
              <a:rPr lang="cs-CZ" altLang="cs-CZ"/>
              <a:t>rozdělení na primární a sekundární zdroje</a:t>
            </a:r>
          </a:p>
          <a:p>
            <a:r>
              <a:rPr lang="cs-CZ" altLang="cs-CZ"/>
              <a:t>zdroje informací se časem vyvíjejí a stávají se dostupnějšími</a:t>
            </a:r>
          </a:p>
          <a:p>
            <a:r>
              <a:rPr lang="cs-CZ" altLang="cs-CZ"/>
              <a:t>ne každý zdroj je věrohodný</a:t>
            </a:r>
          </a:p>
          <a:p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8BE4AF05-D091-4E03-AFF6-0E95B6F47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Historie získávání informací</a:t>
            </a:r>
          </a:p>
        </p:txBody>
      </p:sp>
      <p:pic>
        <p:nvPicPr>
          <p:cNvPr id="5123" name="Zástupný symbol pro obsah 3" descr="marketflow1.jpg">
            <a:extLst>
              <a:ext uri="{FF2B5EF4-FFF2-40B4-BE49-F238E27FC236}">
                <a16:creationId xmlns:a16="http://schemas.microsoft.com/office/drawing/2014/main" id="{CE82F7CA-F1CD-49F6-8150-A65E9FFFB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341438"/>
            <a:ext cx="7273925" cy="3675062"/>
          </a:xfrm>
        </p:spPr>
      </p:pic>
      <p:sp>
        <p:nvSpPr>
          <p:cNvPr id="5124" name="TextovéPole 4">
            <a:extLst>
              <a:ext uri="{FF2B5EF4-FFF2-40B4-BE49-F238E27FC236}">
                <a16:creationId xmlns:a16="http://schemas.microsoft.com/office/drawing/2014/main" id="{FC427139-108F-4AA9-BCA6-DAB738A84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300663"/>
            <a:ext cx="6800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/>
              <a:t>Časová osa komunikace a získávání informací za posledních 210 let + 10 do budoucnosti.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Zástupný symbol pro obsah 3" descr="marketflow3.jpg">
            <a:extLst>
              <a:ext uri="{FF2B5EF4-FFF2-40B4-BE49-F238E27FC236}">
                <a16:creationId xmlns:a16="http://schemas.microsoft.com/office/drawing/2014/main" id="{D565388A-A00D-453B-B1D0-3EDBC7096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549275"/>
            <a:ext cx="2881313" cy="2351088"/>
          </a:xfrm>
        </p:spPr>
      </p:pic>
      <p:pic>
        <p:nvPicPr>
          <p:cNvPr id="6147" name="Obrázek 4" descr="marketflow4.jpg">
            <a:extLst>
              <a:ext uri="{FF2B5EF4-FFF2-40B4-BE49-F238E27FC236}">
                <a16:creationId xmlns:a16="http://schemas.microsoft.com/office/drawing/2014/main" id="{75DCDE42-D541-4358-B000-6AFBD53C1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6475"/>
            <a:ext cx="266382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Obrázek 5" descr="marketflow6.jpg">
            <a:extLst>
              <a:ext uri="{FF2B5EF4-FFF2-40B4-BE49-F238E27FC236}">
                <a16:creationId xmlns:a16="http://schemas.microsoft.com/office/drawing/2014/main" id="{788439EA-5AA9-4041-A016-DB606CD38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346575"/>
            <a:ext cx="2554287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ovéPole 7">
            <a:extLst>
              <a:ext uri="{FF2B5EF4-FFF2-40B4-BE49-F238E27FC236}">
                <a16:creationId xmlns:a16="http://schemas.microsoft.com/office/drawing/2014/main" id="{B698C79C-56BB-4EA4-8E4E-D498DD63E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0713"/>
            <a:ext cx="525621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 roce 1800 bylo jediným způsobem získání informace její fyzické vyhledání, nebo komunikace tváří v tvář. O sto let později se možnosti rozšířily o  tiskoviny, které jste mohli odebírat doma a získávat informace z míst, kde jste nikdy nebyly a od lidí, které jste nikdy neviděli.</a:t>
            </a:r>
          </a:p>
        </p:txBody>
      </p:sp>
      <p:sp>
        <p:nvSpPr>
          <p:cNvPr id="6150" name="TextovéPole 8">
            <a:extLst>
              <a:ext uri="{FF2B5EF4-FFF2-40B4-BE49-F238E27FC236}">
                <a16:creationId xmlns:a16="http://schemas.microsoft.com/office/drawing/2014/main" id="{1A38462E-7BEA-42DB-AC9D-386A96F59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924175"/>
            <a:ext cx="53276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Během dalších 60 let začaly dominovat ve světě informací noviny a ve dvacátých letech se možnosti rozšířily  dokonce o živý přenos informací pomocí </a:t>
            </a:r>
            <a:r>
              <a:rPr lang="cs-CZ" altLang="cs-CZ" b="1"/>
              <a:t>rádia</a:t>
            </a:r>
            <a:r>
              <a:rPr lang="cs-CZ" altLang="cs-CZ"/>
              <a:t>. Zanedlouho následoval přenos obrazu – </a:t>
            </a:r>
            <a:r>
              <a:rPr lang="cs-CZ" altLang="cs-CZ" b="1"/>
              <a:t>televize</a:t>
            </a:r>
            <a:r>
              <a:rPr lang="cs-CZ" altLang="cs-CZ"/>
              <a:t>.</a:t>
            </a:r>
          </a:p>
        </p:txBody>
      </p:sp>
      <p:sp>
        <p:nvSpPr>
          <p:cNvPr id="6151" name="TextovéPole 9">
            <a:extLst>
              <a:ext uri="{FF2B5EF4-FFF2-40B4-BE49-F238E27FC236}">
                <a16:creationId xmlns:a16="http://schemas.microsoft.com/office/drawing/2014/main" id="{4B8B6A29-D94B-44CC-8720-E0A78B1EF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941888"/>
            <a:ext cx="48244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Rok 1998 se stal revolučním hlavně zavedením </a:t>
            </a:r>
            <a:r>
              <a:rPr lang="cs-CZ" altLang="cs-CZ" b="1"/>
              <a:t>Internetu</a:t>
            </a:r>
            <a:r>
              <a:rPr lang="cs-CZ" altLang="cs-CZ"/>
              <a:t>. Od té doby se stalo sdílení informací na velké vzdálenosti nepoměrně snadnější.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50402F-7F44-43ED-AE96-494491158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Současnost a budoucnost zdrojů informací</a:t>
            </a:r>
          </a:p>
        </p:txBody>
      </p:sp>
      <p:pic>
        <p:nvPicPr>
          <p:cNvPr id="7171" name="Zástupný symbol pro obsah 3" descr="marketflow10.jpg">
            <a:extLst>
              <a:ext uri="{FF2B5EF4-FFF2-40B4-BE49-F238E27FC236}">
                <a16:creationId xmlns:a16="http://schemas.microsoft.com/office/drawing/2014/main" id="{33995716-416F-45A1-BB3A-5D3CC2138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484313"/>
            <a:ext cx="3057525" cy="2497137"/>
          </a:xfrm>
        </p:spPr>
      </p:pic>
      <p:pic>
        <p:nvPicPr>
          <p:cNvPr id="7172" name="Obrázek 4" descr="marketflow11.jpg">
            <a:extLst>
              <a:ext uri="{FF2B5EF4-FFF2-40B4-BE49-F238E27FC236}">
                <a16:creationId xmlns:a16="http://schemas.microsoft.com/office/drawing/2014/main" id="{FB67E3EA-AB22-4A1A-A9D1-DFAE41A39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33825"/>
            <a:ext cx="3051175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ovéPole 5">
            <a:extLst>
              <a:ext uri="{FF2B5EF4-FFF2-40B4-BE49-F238E27FC236}">
                <a16:creationId xmlns:a16="http://schemas.microsoft.com/office/drawing/2014/main" id="{A6EF46A6-37B9-4D78-A157-568C8A33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628775"/>
            <a:ext cx="47529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 roce 2004 všichni tvoří webové stránky. Lidé zkoumají svět internetových aplikací a on-line způsob práce. Začínáme být informačně přetížení.  </a:t>
            </a:r>
            <a:r>
              <a:rPr lang="cs-CZ" altLang="cs-CZ" b="1"/>
              <a:t>Nedůvěryhodnost některých zdrojů </a:t>
            </a:r>
            <a:r>
              <a:rPr lang="cs-CZ" altLang="cs-CZ"/>
              <a:t>narůstá na důležitosti. Vznik sociálních sítí. Jednotlivec se stává nedílnou součástí světa informací a zprávy již nejsou šířeny pouze médii.</a:t>
            </a:r>
          </a:p>
        </p:txBody>
      </p:sp>
      <p:sp>
        <p:nvSpPr>
          <p:cNvPr id="7174" name="TextovéPole 6">
            <a:extLst>
              <a:ext uri="{FF2B5EF4-FFF2-40B4-BE49-F238E27FC236}">
                <a16:creationId xmlns:a16="http://schemas.microsoft.com/office/drawing/2014/main" id="{B51B6111-D4BD-475C-BC21-8C7273097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4149725"/>
            <a:ext cx="47529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Internet novou dominantou našeho světa. Noviny jsou na mrtvém bodě a lidé sledují televizi méně než kdy jindy. </a:t>
            </a:r>
          </a:p>
          <a:p>
            <a:pPr eaLnBrk="1" hangingPunct="1"/>
            <a:r>
              <a:rPr lang="cs-CZ" altLang="cs-CZ"/>
              <a:t>Sociální novinky jsou novinky šířené celosvětově pomocí sociálních sítí. Autorem tak není novinář, ale obyčejný člověk. </a:t>
            </a:r>
          </a:p>
          <a:p>
            <a:pPr eaLnBrk="1" hangingPunct="1"/>
            <a:r>
              <a:rPr lang="cs-CZ" altLang="cs-CZ"/>
              <a:t>Cílené zprávy jsou zase zprávy určené výhradně určité sociální skupině.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8B827AEF-2435-4CA8-89E9-63F9B62E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Možná blízká budoucnost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508B48-FC9A-4940-AF83-3549DD9F5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dirty="0"/>
              <a:t>v dalších 5-10 letech se bude svět informací poměrně měnit. Všechny tradiční formy informací jsou v podstatě mrtvé</a:t>
            </a:r>
          </a:p>
          <a:p>
            <a:pPr>
              <a:defRPr/>
            </a:pPr>
            <a:r>
              <a:rPr lang="cs-CZ" dirty="0"/>
              <a:t>webové stránky mají mnohem menší roli</a:t>
            </a:r>
          </a:p>
          <a:p>
            <a:pPr>
              <a:defRPr/>
            </a:pPr>
            <a:r>
              <a:rPr lang="cs-CZ" dirty="0"/>
              <a:t>sociální zprávy budou podstatným zdrojem informací</a:t>
            </a:r>
          </a:p>
          <a:p>
            <a:pPr>
              <a:defRPr/>
            </a:pPr>
            <a:r>
              <a:rPr lang="cs-CZ" dirty="0"/>
              <a:t>budou existovat inteligentní informace, kde se hlavní zpráva bude tvořit z více zdrojů</a:t>
            </a:r>
          </a:p>
          <a:p>
            <a:pPr>
              <a:defRPr/>
            </a:pPr>
            <a:r>
              <a:rPr lang="cs-CZ" dirty="0"/>
              <a:t>konec statických informací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577A4-03BB-469A-91AA-EFF31F519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/>
              <a:t>Rozdělení na primární                           a sekundární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70688C-2941-41D0-AE7C-AFE0DE225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altLang="cs-CZ" sz="3000"/>
          </a:p>
          <a:p>
            <a:r>
              <a:rPr lang="cs-CZ" altLang="cs-CZ" sz="3000"/>
              <a:t>primární zdroje jsou shromažďovány nově, na míru řešeného projektu, patří zadavateli</a:t>
            </a:r>
            <a:br>
              <a:rPr lang="cs-CZ" altLang="cs-CZ" sz="3000"/>
            </a:br>
            <a:r>
              <a:rPr lang="cs-CZ" altLang="cs-CZ" sz="3000"/>
              <a:t>výzkumu, který je sám pořídil nebo je nechal pořídit </a:t>
            </a:r>
          </a:p>
          <a:p>
            <a:r>
              <a:rPr lang="cs-CZ" altLang="cs-CZ" sz="3000"/>
              <a:t>k jejich pořízení přistupujeme až tehdy, když k řešení nepostačují sekundární zdroje</a:t>
            </a:r>
          </a:p>
          <a:p>
            <a:r>
              <a:rPr lang="cs-CZ" altLang="cs-CZ" sz="3000"/>
              <a:t>ankety, statistiky, studie…</a:t>
            </a:r>
            <a:br>
              <a:rPr lang="cs-CZ" altLang="cs-CZ" sz="3000"/>
            </a:br>
            <a:endParaRPr lang="cs-CZ" altLang="cs-CZ"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821ED5FC-984F-4002-B697-9F16EC1B4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Sekundární zdroje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F2B3FEA9-CC73-4210-A43A-6A0A419F5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  <a:p>
            <a:r>
              <a:rPr lang="cs-CZ" altLang="cs-CZ"/>
              <a:t>data, která již existují</a:t>
            </a:r>
          </a:p>
          <a:p>
            <a:r>
              <a:rPr lang="cs-CZ" altLang="cs-CZ"/>
              <a:t>jsou použitelná a ověřitelná</a:t>
            </a:r>
          </a:p>
          <a:p>
            <a:r>
              <a:rPr lang="cs-CZ" altLang="cs-CZ"/>
              <a:t>jsou soustřeďována za jiným účelem               a nemusí plně vyhovovat potřebám výzkumného projektu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937</Words>
  <Application>Microsoft Office PowerPoint</Application>
  <PresentationFormat>Předvádění na obrazovce (4:3)</PresentationFormat>
  <Paragraphs>96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Arial</vt:lpstr>
      <vt:lpstr>Výchozí návrh</vt:lpstr>
      <vt:lpstr>Prezentace aplikace PowerPoint</vt:lpstr>
      <vt:lpstr>Práce s textem  a získávání informací </vt:lpstr>
      <vt:lpstr>Zdroje informací</vt:lpstr>
      <vt:lpstr>Historie získávání informací</vt:lpstr>
      <vt:lpstr>Prezentace aplikace PowerPoint</vt:lpstr>
      <vt:lpstr>Současnost a budoucnost zdrojů informací</vt:lpstr>
      <vt:lpstr>Možná blízká budoucnost</vt:lpstr>
      <vt:lpstr>Rozdělení na primární                           a sekundární zdroje</vt:lpstr>
      <vt:lpstr>Sekundární zdroje</vt:lpstr>
      <vt:lpstr>Získávání informací ze sekundárních zdrojů</vt:lpstr>
      <vt:lpstr>Důležitá terminologie</vt:lpstr>
      <vt:lpstr>Posuzování zdrojů sekundárních údajů</vt:lpstr>
      <vt:lpstr>Citace</vt:lpstr>
      <vt:lpstr>Wikipedie</vt:lpstr>
      <vt:lpstr>Shrnutí</vt:lpstr>
      <vt:lpstr>Konec prezentace</vt:lpstr>
    </vt:vector>
  </TitlesOfParts>
  <Company>Doma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Milan</dc:creator>
  <cp:lastModifiedBy>Hečko Aleš</cp:lastModifiedBy>
  <cp:revision>37</cp:revision>
  <dcterms:created xsi:type="dcterms:W3CDTF">2012-04-17T07:24:16Z</dcterms:created>
  <dcterms:modified xsi:type="dcterms:W3CDTF">2020-04-20T06:39:03Z</dcterms:modified>
</cp:coreProperties>
</file>