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pptx" ContentType="application/vnd.openxmlformats-officedocument.presentationml.presentation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2"/>
  </p:notesMasterIdLst>
  <p:sldIdLst>
    <p:sldId id="287" r:id="rId2"/>
    <p:sldId id="292" r:id="rId3"/>
    <p:sldId id="289" r:id="rId4"/>
    <p:sldId id="290" r:id="rId5"/>
    <p:sldId id="291" r:id="rId6"/>
    <p:sldId id="293" r:id="rId7"/>
    <p:sldId id="294" r:id="rId8"/>
    <p:sldId id="295" r:id="rId9"/>
    <p:sldId id="296" r:id="rId10"/>
    <p:sldId id="297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717" autoAdjust="0"/>
  </p:normalViewPr>
  <p:slideViewPr>
    <p:cSldViewPr>
      <p:cViewPr>
        <p:scale>
          <a:sx n="100" d="100"/>
          <a:sy n="100" d="100"/>
        </p:scale>
        <p:origin x="0" y="6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05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81BAC-0F18-4D5A-868A-A6BAB0713656}" type="datetimeFigureOut">
              <a:rPr lang="cs-CZ" smtClean="0"/>
              <a:pPr/>
              <a:t>2.10.2012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523FA-3E23-40C7-A9FE-6FDF2A8934E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A77D-AE2C-482F-83A2-C73629A27E8F}" type="datetimeFigureOut">
              <a:rPr lang="cs-CZ" smtClean="0"/>
              <a:pPr/>
              <a:t>2.10.2012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283-A2D0-447C-9ED3-86FECBC50B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A77D-AE2C-482F-83A2-C73629A27E8F}" type="datetimeFigureOut">
              <a:rPr lang="cs-CZ" smtClean="0"/>
              <a:pPr/>
              <a:t>2.10.2012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283-A2D0-447C-9ED3-86FECBC50B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A77D-AE2C-482F-83A2-C73629A27E8F}" type="datetimeFigureOut">
              <a:rPr lang="cs-CZ" smtClean="0"/>
              <a:pPr/>
              <a:t>2.10.2012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283-A2D0-447C-9ED3-86FECBC50B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A77D-AE2C-482F-83A2-C73629A27E8F}" type="datetimeFigureOut">
              <a:rPr lang="cs-CZ" smtClean="0"/>
              <a:pPr/>
              <a:t>2.10.2012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283-A2D0-447C-9ED3-86FECBC50B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A77D-AE2C-482F-83A2-C73629A27E8F}" type="datetimeFigureOut">
              <a:rPr lang="cs-CZ" smtClean="0"/>
              <a:pPr/>
              <a:t>2.10.2012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283-A2D0-447C-9ED3-86FECBC50B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A77D-AE2C-482F-83A2-C73629A27E8F}" type="datetimeFigureOut">
              <a:rPr lang="cs-CZ" smtClean="0"/>
              <a:pPr/>
              <a:t>2.10.2012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283-A2D0-447C-9ED3-86FECBC50B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A77D-AE2C-482F-83A2-C73629A27E8F}" type="datetimeFigureOut">
              <a:rPr lang="cs-CZ" smtClean="0"/>
              <a:pPr/>
              <a:t>2.10.2012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283-A2D0-447C-9ED3-86FECBC50B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A77D-AE2C-482F-83A2-C73629A27E8F}" type="datetimeFigureOut">
              <a:rPr lang="cs-CZ" smtClean="0"/>
              <a:pPr/>
              <a:t>2.10.2012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283-A2D0-447C-9ED3-86FECBC50B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A77D-AE2C-482F-83A2-C73629A27E8F}" type="datetimeFigureOut">
              <a:rPr lang="cs-CZ" smtClean="0"/>
              <a:pPr/>
              <a:t>2.10.2012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283-A2D0-447C-9ED3-86FECBC50B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A77D-AE2C-482F-83A2-C73629A27E8F}" type="datetimeFigureOut">
              <a:rPr lang="cs-CZ" smtClean="0"/>
              <a:pPr/>
              <a:t>2.10.2012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283-A2D0-447C-9ED3-86FECBC50B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A77D-AE2C-482F-83A2-C73629A27E8F}" type="datetimeFigureOut">
              <a:rPr lang="cs-CZ" smtClean="0"/>
              <a:pPr/>
              <a:t>2.10.2012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4E44283-A2D0-447C-9ED3-86FECBC50B8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0DA77D-AE2C-482F-83A2-C73629A27E8F}" type="datetimeFigureOut">
              <a:rPr lang="cs-CZ" smtClean="0"/>
              <a:pPr/>
              <a:t>2.10.2012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4E44283-A2D0-447C-9ED3-86FECBC50B86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rezentace_aplikace_Microsoft_Office_PowerPoint1.ppt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-106363" y="280988"/>
          <a:ext cx="9286876" cy="6964362"/>
        </p:xfrm>
        <a:graphic>
          <a:graphicData uri="http://schemas.openxmlformats.org/presentationml/2006/ole">
            <p:oleObj spid="_x0000_s1026" name="Prezentace" r:id="rId3" imgW="3619484" imgH="2714340" progId="PowerPoint.Show.12">
              <p:embed/>
            </p:oleObj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286000" y="28288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cs-CZ" b="1" u="sng" dirty="0" smtClean="0">
                <a:latin typeface="Arial" pitchFamily="34" charset="0"/>
                <a:cs typeface="Arial" pitchFamily="34" charset="0"/>
              </a:rPr>
              <a:t>Seznam literatury: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Testové úlohy a cvičení jsou autorsky vytvořeny přímo pro učební materiály.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 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Pořízení zásob zboží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Jednotlivé kroky při účtování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704850"/>
            <a:ext cx="8229600" cy="1143000"/>
          </a:xfrm>
        </p:spPr>
        <p:txBody>
          <a:bodyPr/>
          <a:lstStyle/>
          <a:p>
            <a:r>
              <a:rPr lang="cs-CZ" dirty="0" smtClean="0"/>
              <a:t>    Příklad: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935163"/>
            <a:ext cx="8229600" cy="4389437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cs-CZ" dirty="0" smtClean="0"/>
              <a:t> </a:t>
            </a:r>
            <a:endParaRPr lang="cs-CZ" sz="4000" b="1" dirty="0" smtClean="0">
              <a:latin typeface="Arial" pitchFamily="34" charset="0"/>
              <a:cs typeface="Arial" pitchFamily="34" charset="0"/>
            </a:endParaRPr>
          </a:p>
          <a:p>
            <a:endParaRPr lang="cs-CZ" sz="4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4000" b="1" dirty="0" smtClean="0">
                <a:latin typeface="Arial" pitchFamily="34" charset="0"/>
                <a:cs typeface="Arial" pitchFamily="34" charset="0"/>
              </a:rPr>
              <a:t>	1. </a:t>
            </a:r>
            <a:r>
              <a:rPr lang="cs-CZ" sz="4000" b="1" dirty="0" err="1" smtClean="0">
                <a:latin typeface="Arial" pitchFamily="34" charset="0"/>
                <a:cs typeface="Arial" pitchFamily="34" charset="0"/>
              </a:rPr>
              <a:t>Fap</a:t>
            </a:r>
            <a:r>
              <a:rPr lang="cs-CZ" sz="4000" b="1" dirty="0" smtClean="0">
                <a:latin typeface="Arial" pitchFamily="34" charset="0"/>
                <a:cs typeface="Arial" pitchFamily="34" charset="0"/>
              </a:rPr>
              <a:t> - za zboží DPH 			         Kč     42 000,-          </a:t>
            </a:r>
          </a:p>
          <a:p>
            <a:pPr>
              <a:buNone/>
            </a:pPr>
            <a:r>
              <a:rPr lang="cs-CZ" sz="4000" b="1" dirty="0" smtClean="0">
                <a:latin typeface="Arial" pitchFamily="34" charset="0"/>
                <a:cs typeface="Arial" pitchFamily="34" charset="0"/>
              </a:rPr>
              <a:t>    	    Cena bez DPH				         Kč     35 000,-		  </a:t>
            </a:r>
          </a:p>
          <a:p>
            <a:pPr>
              <a:buNone/>
            </a:pPr>
            <a:r>
              <a:rPr lang="cs-CZ" sz="4000" b="1" dirty="0" smtClean="0">
                <a:latin typeface="Arial" pitchFamily="34" charset="0"/>
                <a:cs typeface="Arial" pitchFamily="34" charset="0"/>
              </a:rPr>
              <a:t>    	    DPH(20 %)				         Kč       7 000,-			 </a:t>
            </a:r>
          </a:p>
          <a:p>
            <a:pPr>
              <a:buNone/>
            </a:pPr>
            <a:r>
              <a:rPr lang="cs-CZ" sz="4000" b="1" dirty="0" smtClean="0">
                <a:latin typeface="Arial" pitchFamily="34" charset="0"/>
                <a:cs typeface="Arial" pitchFamily="34" charset="0"/>
              </a:rPr>
              <a:t>	2. </a:t>
            </a:r>
            <a:r>
              <a:rPr lang="cs-CZ" sz="4000" b="1" dirty="0" err="1" smtClean="0">
                <a:latin typeface="Arial" pitchFamily="34" charset="0"/>
                <a:cs typeface="Arial" pitchFamily="34" charset="0"/>
              </a:rPr>
              <a:t>Fap</a:t>
            </a:r>
            <a:r>
              <a:rPr lang="cs-CZ" sz="4000" b="1" dirty="0" smtClean="0">
                <a:latin typeface="Arial" pitchFamily="34" charset="0"/>
                <a:cs typeface="Arial" pitchFamily="34" charset="0"/>
              </a:rPr>
              <a:t> -  přepravné za zboží 	            		          Kč    10 800,-	        </a:t>
            </a:r>
          </a:p>
          <a:p>
            <a:pPr>
              <a:buNone/>
            </a:pPr>
            <a:r>
              <a:rPr lang="cs-CZ" sz="4000" b="1" dirty="0" smtClean="0">
                <a:latin typeface="Arial" pitchFamily="34" charset="0"/>
                <a:cs typeface="Arial" pitchFamily="34" charset="0"/>
              </a:rPr>
              <a:t>    	    Cena bez DPH  				          Kč      9 000,-		                        </a:t>
            </a:r>
          </a:p>
          <a:p>
            <a:pPr>
              <a:buNone/>
            </a:pPr>
            <a:r>
              <a:rPr lang="cs-CZ" sz="4000" b="1" dirty="0" smtClean="0">
                <a:latin typeface="Arial" pitchFamily="34" charset="0"/>
                <a:cs typeface="Arial" pitchFamily="34" charset="0"/>
              </a:rPr>
              <a:t>    	    DPH (20%) 				          Kč	 1 800,-</a:t>
            </a:r>
          </a:p>
          <a:p>
            <a:pPr>
              <a:buNone/>
            </a:pPr>
            <a:r>
              <a:rPr lang="cs-CZ" sz="40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sz="4000" b="1" dirty="0" smtClean="0">
                <a:latin typeface="Arial" pitchFamily="34" charset="0"/>
                <a:cs typeface="Arial" pitchFamily="34" charset="0"/>
              </a:rPr>
              <a:t>	3. Příjemka zboží 				          Kč    44 000,-</a:t>
            </a:r>
          </a:p>
          <a:p>
            <a:pPr>
              <a:buNone/>
            </a:pPr>
            <a:r>
              <a:rPr lang="cs-CZ" sz="40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sz="4000" b="1" dirty="0" smtClean="0">
                <a:latin typeface="Arial" pitchFamily="34" charset="0"/>
                <a:cs typeface="Arial" pitchFamily="34" charset="0"/>
              </a:rPr>
              <a:t>	4. </a:t>
            </a:r>
            <a:r>
              <a:rPr lang="cs-CZ" sz="4000" b="1" dirty="0" err="1" smtClean="0">
                <a:latin typeface="Arial" pitchFamily="34" charset="0"/>
                <a:cs typeface="Arial" pitchFamily="34" charset="0"/>
              </a:rPr>
              <a:t>Fav</a:t>
            </a:r>
            <a:r>
              <a:rPr lang="cs-CZ" sz="4000" b="1" dirty="0" smtClean="0">
                <a:latin typeface="Arial" pitchFamily="34" charset="0"/>
                <a:cs typeface="Arial" pitchFamily="34" charset="0"/>
              </a:rPr>
              <a:t> za  prodej zboží			          Kč 408 000,-</a:t>
            </a:r>
          </a:p>
          <a:p>
            <a:pPr>
              <a:buNone/>
            </a:pPr>
            <a:r>
              <a:rPr lang="cs-CZ" sz="4000" b="1" dirty="0" smtClean="0">
                <a:latin typeface="Arial" pitchFamily="34" charset="0"/>
                <a:cs typeface="Arial" pitchFamily="34" charset="0"/>
              </a:rPr>
              <a:t>    	    Cena bez DPH 			   	          Kč 340 000,-</a:t>
            </a:r>
          </a:p>
          <a:p>
            <a:pPr>
              <a:buNone/>
            </a:pPr>
            <a:r>
              <a:rPr lang="cs-CZ" sz="4000" b="1" dirty="0" smtClean="0">
                <a:latin typeface="Arial" pitchFamily="34" charset="0"/>
                <a:cs typeface="Arial" pitchFamily="34" charset="0"/>
              </a:rPr>
              <a:t>          DPH( 20%)				          Kč   68 000,-</a:t>
            </a:r>
          </a:p>
          <a:p>
            <a:pPr>
              <a:buNone/>
            </a:pPr>
            <a:r>
              <a:rPr lang="cs-CZ" sz="40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sz="4000" b="1" dirty="0" smtClean="0">
                <a:latin typeface="Arial" pitchFamily="34" charset="0"/>
                <a:cs typeface="Arial" pitchFamily="34" charset="0"/>
              </a:rPr>
              <a:t>	5. Výdejka zboží 				          Kč 332 000,-</a:t>
            </a:r>
          </a:p>
          <a:p>
            <a:pPr>
              <a:buNone/>
            </a:pPr>
            <a:r>
              <a:rPr lang="cs-CZ" sz="4000" b="1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buNone/>
            </a:pPr>
            <a:r>
              <a:rPr lang="cs-CZ" sz="4000" b="1" dirty="0" smtClean="0">
                <a:latin typeface="Arial" pitchFamily="34" charset="0"/>
                <a:cs typeface="Arial" pitchFamily="34" charset="0"/>
              </a:rPr>
              <a:t>	6.  Ztratné	 			          Kč        200,-</a:t>
            </a:r>
          </a:p>
          <a:p>
            <a:pPr>
              <a:buNone/>
            </a:pPr>
            <a:r>
              <a:rPr lang="cs-CZ" sz="40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sz="4000" b="1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buNone/>
            </a:pPr>
            <a:r>
              <a:rPr lang="cs-CZ" sz="40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 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cs-CZ" sz="2000" b="1" dirty="0" err="1" smtClean="0">
                <a:latin typeface="Arial" pitchFamily="34" charset="0"/>
                <a:cs typeface="Arial" pitchFamily="34" charset="0"/>
              </a:rPr>
              <a:t>Fap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 - za zboží DPH 			  Kč    42 000,-         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000" dirty="0" smtClean="0">
                <a:latin typeface="Arial" pitchFamily="34" charset="0"/>
                <a:cs typeface="Arial" pitchFamily="34" charset="0"/>
              </a:rPr>
            </a:b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   	Cena bez DPH			  Kč    35 000,-			                          	DPH (20 %)			  Kč      7 000,-				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000" dirty="0" smtClean="0">
                <a:latin typeface="Arial" pitchFamily="34" charset="0"/>
                <a:cs typeface="Arial" pitchFamily="34" charset="0"/>
              </a:rPr>
            </a:b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dirty="0" smtClean="0"/>
              <a:t> </a:t>
            </a:r>
          </a:p>
          <a:p>
            <a:pPr>
              <a:buNone/>
            </a:pPr>
            <a:r>
              <a:rPr lang="cs-CZ" sz="29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2900" b="1" u="sng" dirty="0" smtClean="0">
                <a:latin typeface="Arial" pitchFamily="34" charset="0"/>
                <a:cs typeface="Arial" pitchFamily="34" charset="0"/>
              </a:rPr>
              <a:t>  321 – Dodavatelé D</a:t>
            </a: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cs-CZ" sz="29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2900" b="1" u="sng" dirty="0" smtClean="0">
                <a:latin typeface="Arial" pitchFamily="34" charset="0"/>
                <a:cs typeface="Arial" pitchFamily="34" charset="0"/>
              </a:rPr>
              <a:t>  131 – Pořízení zboží  D</a:t>
            </a: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sz="29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2900" b="1" u="sng" dirty="0" smtClean="0">
                <a:latin typeface="Arial" pitchFamily="34" charset="0"/>
                <a:cs typeface="Arial" pitchFamily="34" charset="0"/>
              </a:rPr>
              <a:t>  132 – Zboží na skladě  D</a:t>
            </a: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	        </a:t>
            </a:r>
          </a:p>
          <a:p>
            <a:pPr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                      PS                    </a:t>
            </a:r>
            <a:r>
              <a:rPr lang="cs-CZ" sz="2900" b="1" dirty="0" err="1" smtClean="0">
                <a:latin typeface="Arial" pitchFamily="34" charset="0"/>
                <a:cs typeface="Arial" pitchFamily="34" charset="0"/>
              </a:rPr>
              <a:t>PS</a:t>
            </a:r>
            <a:endParaRPr lang="cs-CZ" sz="29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                      1) 42 000,-       1a) 35 000,- </a:t>
            </a:r>
          </a:p>
          <a:p>
            <a:pPr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sz="29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2900" b="1" u="sng" dirty="0" smtClean="0">
                <a:latin typeface="Arial" pitchFamily="34" charset="0"/>
                <a:cs typeface="Arial" pitchFamily="34" charset="0"/>
              </a:rPr>
              <a:t>  311 – Odběratelé  D </a:t>
            </a: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sz="29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2900" b="1" u="sng" dirty="0" smtClean="0">
                <a:latin typeface="Arial" pitchFamily="34" charset="0"/>
                <a:cs typeface="Arial" pitchFamily="34" charset="0"/>
              </a:rPr>
              <a:t> 604 – Tržby za zboží   D </a:t>
            </a: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sz="29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2900" b="1" u="sng" dirty="0" smtClean="0">
                <a:latin typeface="Arial" pitchFamily="34" charset="0"/>
                <a:cs typeface="Arial" pitchFamily="34" charset="0"/>
              </a:rPr>
              <a:t>  504 – Prodané zboží  D </a:t>
            </a:r>
            <a:endParaRPr lang="cs-CZ" sz="29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900" b="1" dirty="0" smtClean="0">
                <a:latin typeface="Arial" pitchFamily="34" charset="0"/>
                <a:cs typeface="Arial" pitchFamily="34" charset="0"/>
              </a:rPr>
            </a:b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sz="29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2900" b="1" u="sng" dirty="0" smtClean="0">
                <a:latin typeface="Arial" pitchFamily="34" charset="0"/>
                <a:cs typeface="Arial" pitchFamily="34" charset="0"/>
              </a:rPr>
              <a:t>      343 – DPH  	        D</a:t>
            </a: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	    </a:t>
            </a:r>
            <a:r>
              <a:rPr lang="cs-CZ" sz="29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2900" b="1" u="sng" dirty="0" smtClean="0">
                <a:latin typeface="Arial" pitchFamily="34" charset="0"/>
                <a:cs typeface="Arial" pitchFamily="34" charset="0"/>
              </a:rPr>
              <a:t>               221 – B. Ú.                D</a:t>
            </a: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	       </a:t>
            </a:r>
          </a:p>
          <a:p>
            <a:pPr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          1b) 7 000,-  </a:t>
            </a:r>
          </a:p>
          <a:p>
            <a:pPr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					</a:t>
            </a:r>
          </a:p>
          <a:p>
            <a:pPr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endParaRPr lang="cs-CZ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1475656" y="2276872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3851920" y="2276872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6444208" y="2276872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1547664" y="3356992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3851920" y="3356992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>
            <a:off x="6228184" y="3356992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2267744" y="458112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>
            <a:off x="5724128" y="4581128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1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1600" b="1" dirty="0" smtClean="0">
                <a:latin typeface="Arial" pitchFamily="34" charset="0"/>
                <a:cs typeface="Arial" pitchFamily="34" charset="0"/>
              </a:rPr>
            </a:br>
            <a:r>
              <a:rPr lang="cs-CZ" sz="1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1600" b="1" dirty="0" smtClean="0">
                <a:latin typeface="Arial" pitchFamily="34" charset="0"/>
                <a:cs typeface="Arial" pitchFamily="34" charset="0"/>
              </a:rPr>
            </a:b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cs-CZ" sz="11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cs-CZ" sz="2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Fap</a:t>
            </a:r>
            <a:r>
              <a:rPr lang="cs-CZ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-  přepravné za zboží 	            Kč 10 800,- </a:t>
            </a:r>
            <a:br>
              <a:rPr lang="cs-CZ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cs-CZ" sz="2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38912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cs-CZ" sz="29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900" b="1" dirty="0" err="1" smtClean="0">
                <a:latin typeface="Arial" pitchFamily="34" charset="0"/>
                <a:cs typeface="Arial" pitchFamily="34" charset="0"/>
              </a:rPr>
              <a:t>Fap</a:t>
            </a: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 -  přepravné za zboží 	            	                  	             Kč 10 800,-	        </a:t>
            </a:r>
            <a:br>
              <a:rPr lang="cs-CZ" sz="2900" b="1" dirty="0" smtClean="0">
                <a:latin typeface="Arial" pitchFamily="34" charset="0"/>
                <a:cs typeface="Arial" pitchFamily="34" charset="0"/>
              </a:rPr>
            </a:b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      cena bez DPH  		                                Kč   9 000,-		                        </a:t>
            </a:r>
            <a:br>
              <a:rPr lang="cs-CZ" sz="2900" b="1" dirty="0" smtClean="0">
                <a:latin typeface="Arial" pitchFamily="34" charset="0"/>
                <a:cs typeface="Arial" pitchFamily="34" charset="0"/>
              </a:rPr>
            </a:b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      DPH (20%) 		                                                   Kč   1 800,-</a:t>
            </a:r>
            <a:endParaRPr lang="cs-CZ" sz="2500" b="1" u="sng" dirty="0" smtClean="0"/>
          </a:p>
          <a:p>
            <a:pPr>
              <a:buNone/>
            </a:pPr>
            <a:endParaRPr lang="cs-CZ" sz="2500" b="1" u="sng" dirty="0" smtClean="0"/>
          </a:p>
          <a:p>
            <a:pPr>
              <a:buNone/>
            </a:pPr>
            <a:r>
              <a:rPr lang="cs-CZ" sz="25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2500" b="1" u="sng" dirty="0" smtClean="0">
                <a:latin typeface="Arial" pitchFamily="34" charset="0"/>
                <a:cs typeface="Arial" pitchFamily="34" charset="0"/>
              </a:rPr>
              <a:t>  321 – Dodavatelé D</a:t>
            </a: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cs-CZ" sz="25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2500" b="1" u="sng" dirty="0" smtClean="0">
                <a:latin typeface="Arial" pitchFamily="34" charset="0"/>
                <a:cs typeface="Arial" pitchFamily="34" charset="0"/>
              </a:rPr>
              <a:t>  131 – Pořízení zboží  D</a:t>
            </a: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sz="25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2500" b="1" u="sng" dirty="0" smtClean="0">
                <a:latin typeface="Arial" pitchFamily="34" charset="0"/>
                <a:cs typeface="Arial" pitchFamily="34" charset="0"/>
              </a:rPr>
              <a:t>  132 – Zboží na skladě  D</a:t>
            </a:r>
            <a:r>
              <a:rPr lang="cs-CZ" sz="25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        	                               </a:t>
            </a:r>
          </a:p>
          <a:p>
            <a:pPr>
              <a:buNone/>
            </a:pP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		PS	    1a) 35 000,-</a:t>
            </a:r>
            <a:endParaRPr lang="cs-CZ" sz="25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                    1) 42 000,-         2a)  9 000,-</a:t>
            </a:r>
            <a:endParaRPr lang="cs-CZ" sz="25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                    2) 10 800,-    </a:t>
            </a:r>
            <a:endParaRPr lang="cs-CZ" sz="25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500" b="1" u="sng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5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2500" b="1" u="sng" dirty="0" smtClean="0">
                <a:latin typeface="Arial" pitchFamily="34" charset="0"/>
                <a:cs typeface="Arial" pitchFamily="34" charset="0"/>
              </a:rPr>
              <a:t>  311 – Odběratelé  D </a:t>
            </a: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sz="25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2500" b="1" u="sng" dirty="0" smtClean="0">
                <a:latin typeface="Arial" pitchFamily="34" charset="0"/>
                <a:cs typeface="Arial" pitchFamily="34" charset="0"/>
              </a:rPr>
              <a:t> 604 – Tržby za zboží   D </a:t>
            </a: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sz="25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2500" b="1" u="sng" dirty="0" smtClean="0">
                <a:latin typeface="Arial" pitchFamily="34" charset="0"/>
                <a:cs typeface="Arial" pitchFamily="34" charset="0"/>
              </a:rPr>
              <a:t>  504 – Prodané zboží  D </a:t>
            </a:r>
            <a:endParaRPr lang="cs-CZ" sz="25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sz="25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sz="25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sz="25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sz="25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   		  </a:t>
            </a:r>
            <a:r>
              <a:rPr lang="cs-CZ" sz="25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2500" b="1" u="sng" dirty="0" smtClean="0">
                <a:latin typeface="Arial" pitchFamily="34" charset="0"/>
                <a:cs typeface="Arial" pitchFamily="34" charset="0"/>
              </a:rPr>
              <a:t>      343 – DPH  	        D</a:t>
            </a: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	    </a:t>
            </a:r>
            <a:r>
              <a:rPr lang="cs-CZ" sz="25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2500" b="1" u="sng" dirty="0" smtClean="0">
                <a:latin typeface="Arial" pitchFamily="34" charset="0"/>
                <a:cs typeface="Arial" pitchFamily="34" charset="0"/>
              </a:rPr>
              <a:t>            221 – B.Ú            D</a:t>
            </a:r>
            <a:r>
              <a:rPr lang="cs-CZ" sz="25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		    1b) 7 000,- </a:t>
            </a:r>
            <a:endParaRPr lang="cs-CZ" sz="25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		    2b) 1 800,-		</a:t>
            </a:r>
            <a:endParaRPr lang="cs-CZ" sz="25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sz="25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5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5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500" b="1" dirty="0" smtClean="0">
                <a:latin typeface="Arial" pitchFamily="34" charset="0"/>
                <a:cs typeface="Arial" pitchFamily="34" charset="0"/>
              </a:rPr>
            </a:br>
            <a:r>
              <a:rPr lang="cs-CZ" sz="2500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sz="25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1331640" y="2996952"/>
            <a:ext cx="0" cy="5760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3491880" y="2996952"/>
            <a:ext cx="0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5508104" y="2996952"/>
            <a:ext cx="0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1259632" y="3933056"/>
            <a:ext cx="0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3491880" y="3933056"/>
            <a:ext cx="0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>
            <a:off x="2555776" y="4869160"/>
            <a:ext cx="0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5364088" y="4869160"/>
            <a:ext cx="0" cy="5760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>
            <a:off x="5508104" y="3933056"/>
            <a:ext cx="0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cs-CZ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 Příjemka </a:t>
            </a:r>
            <a:r>
              <a:rPr lang="cs-CZ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cs-CZ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příjem </a:t>
            </a:r>
            <a:r>
              <a:rPr lang="cs-CZ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zboží </a:t>
            </a:r>
            <a:r>
              <a:rPr lang="cs-CZ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 sklad – Kč  44 000,-</a:t>
            </a:r>
            <a:endParaRPr lang="cs-CZ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dirty="0" smtClean="0"/>
              <a:t> </a:t>
            </a:r>
          </a:p>
          <a:p>
            <a:pPr>
              <a:buNone/>
            </a:pPr>
            <a:r>
              <a:rPr lang="cs-CZ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  321 – Dodavatelé D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cs-CZ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  131 – Pořízení zboží  D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  132 – Zboží na skladě  D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       </a:t>
            </a: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       	 PS           	         1a) 35 000,-   3)   44 000,-        PS  450 000,- 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                  1) 42 000,-           2a)  9 000,-		    3)     44 000,-  	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	             2) 10 800,-	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  311 – Odběratelé  D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 604 – Tržby za zboží   D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  504 – Prodané zboží  D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				         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		    </a:t>
            </a:r>
            <a:r>
              <a:rPr lang="cs-CZ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      343 – DPH  	        D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	    </a:t>
            </a:r>
            <a:r>
              <a:rPr lang="cs-CZ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            221 – B.Ú            D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		    1b) 7 000,- 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		    2b) 1 800,-		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 </a:t>
            </a:r>
            <a:endParaRPr lang="cs-CZ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1403648" y="2348880"/>
            <a:ext cx="0" cy="6480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3851920" y="2348880"/>
            <a:ext cx="0" cy="5760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6516216" y="2348880"/>
            <a:ext cx="0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1403648" y="3789040"/>
            <a:ext cx="0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3851920" y="3789040"/>
            <a:ext cx="0" cy="5760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>
            <a:off x="6372200" y="3789040"/>
            <a:ext cx="0" cy="5760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2555776" y="5085184"/>
            <a:ext cx="0" cy="6480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>
            <a:off x="5580112" y="5085184"/>
            <a:ext cx="0" cy="5760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4. Fa V za zboží				Kč  408 000,-</a:t>
            </a:r>
            <a:endParaRPr lang="cs-CZ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43100"/>
            <a:ext cx="8229600" cy="4389120"/>
          </a:xfrm>
          <a:ln>
            <a:noFill/>
          </a:ln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Fa V za zboží				    Kč 408 000,- </a:t>
            </a:r>
          </a:p>
          <a:p>
            <a:pPr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           Cena bez DPH 			   	    Kč 340 000,-</a:t>
            </a:r>
            <a:endParaRPr lang="cs-CZ" sz="2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           DPH( 20%)				    Kč   68 000,- </a:t>
            </a:r>
            <a:endParaRPr lang="cs-CZ" sz="2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sz="2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9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2900" b="1" u="sng" dirty="0" smtClean="0">
                <a:latin typeface="Arial" pitchFamily="34" charset="0"/>
                <a:cs typeface="Arial" pitchFamily="34" charset="0"/>
              </a:rPr>
              <a:t>  321 – Dodavatelé D</a:t>
            </a: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cs-CZ" sz="29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2900" b="1" u="sng" dirty="0" smtClean="0">
                <a:latin typeface="Arial" pitchFamily="34" charset="0"/>
                <a:cs typeface="Arial" pitchFamily="34" charset="0"/>
              </a:rPr>
              <a:t>  131 – Pořízení zboží  D</a:t>
            </a: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sz="29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2900" b="1" u="sng" dirty="0" smtClean="0">
                <a:latin typeface="Arial" pitchFamily="34" charset="0"/>
                <a:cs typeface="Arial" pitchFamily="34" charset="0"/>
              </a:rPr>
              <a:t>  132 – Zboží na skladě  D</a:t>
            </a:r>
            <a:r>
              <a:rPr lang="cs-CZ" sz="29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        	                  	PS	    1a) 35 000,-    3)  44 000,-        PS  450 000,-   </a:t>
            </a:r>
            <a:endParaRPr lang="cs-CZ" sz="2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                     1) 42 000,-         2a)  9 000,-	           3)     44 000,-   		</a:t>
            </a:r>
            <a:endParaRPr lang="cs-CZ" sz="2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 	               2) 10 800,-</a:t>
            </a:r>
            <a:endParaRPr lang="cs-CZ" sz="2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sz="2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sz="2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9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2900" b="1" u="sng" dirty="0" smtClean="0">
                <a:latin typeface="Arial" pitchFamily="34" charset="0"/>
                <a:cs typeface="Arial" pitchFamily="34" charset="0"/>
              </a:rPr>
              <a:t>  311 – Odběratelé  D </a:t>
            </a: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sz="29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2900" b="1" u="sng" dirty="0" smtClean="0">
                <a:latin typeface="Arial" pitchFamily="34" charset="0"/>
                <a:cs typeface="Arial" pitchFamily="34" charset="0"/>
              </a:rPr>
              <a:t> 604 – Tržby za zboží   D </a:t>
            </a: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sz="29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2900" b="1" u="sng" dirty="0" smtClean="0">
                <a:latin typeface="Arial" pitchFamily="34" charset="0"/>
                <a:cs typeface="Arial" pitchFamily="34" charset="0"/>
              </a:rPr>
              <a:t>  504 – Prodané zboží  D </a:t>
            </a:r>
            <a:endParaRPr lang="cs-CZ" sz="2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4) 408 000,-	             	                        4a)   340 000,-		</a:t>
            </a:r>
            <a:endParaRPr lang="cs-CZ" sz="2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								      -	</a:t>
            </a:r>
            <a:endParaRPr lang="cs-CZ" sz="2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sz="2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sz="2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sz="2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		    </a:t>
            </a:r>
            <a:r>
              <a:rPr lang="cs-CZ" sz="29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2900" b="1" u="sng" dirty="0" smtClean="0">
                <a:latin typeface="Arial" pitchFamily="34" charset="0"/>
                <a:cs typeface="Arial" pitchFamily="34" charset="0"/>
              </a:rPr>
              <a:t>      343 – DPH  	        D</a:t>
            </a: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	    </a:t>
            </a:r>
            <a:r>
              <a:rPr lang="cs-CZ" sz="29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2900" b="1" u="sng" dirty="0" smtClean="0">
                <a:latin typeface="Arial" pitchFamily="34" charset="0"/>
                <a:cs typeface="Arial" pitchFamily="34" charset="0"/>
              </a:rPr>
              <a:t>            221 – B.Ú            D</a:t>
            </a:r>
            <a:r>
              <a:rPr lang="cs-CZ" sz="29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		    1b) 7 000,-  4b)   68 000,- </a:t>
            </a:r>
            <a:endParaRPr lang="cs-CZ" sz="2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		    2b) 1 800,-		</a:t>
            </a:r>
            <a:endParaRPr lang="cs-CZ" sz="2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sz="2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900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sz="2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1331640" y="2860556"/>
            <a:ext cx="0" cy="5760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3419872" y="2860556"/>
            <a:ext cx="0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5652120" y="2860556"/>
            <a:ext cx="0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1403648" y="3940676"/>
            <a:ext cx="0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3347864" y="3940676"/>
            <a:ext cx="0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5652120" y="3940676"/>
            <a:ext cx="0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>
            <a:off x="2411760" y="5013176"/>
            <a:ext cx="0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>
            <a:off x="5364088" y="5013176"/>
            <a:ext cx="0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5.  Výdejka – výdej zboží ze skladu		Kč 332 000,-</a:t>
            </a:r>
            <a:endParaRPr lang="cs-CZ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389120"/>
          </a:xfrm>
          <a:ln>
            <a:noFill/>
          </a:ln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  321 – Dodavatelé D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cs-CZ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  131 – Pořízení zboží  D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  132 – Zboží na skladě  D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	         	   PS                    1a) 35 000,-     3)   44 000,-      PS  450 000,-  5)   332 000,-</a:t>
            </a: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                     1) 42 000,-         2a)  9 000,-	  	    3)     44 000,-  	</a:t>
            </a: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	                2) 10 800,-	</a:t>
            </a: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  311 – Odběratelé  D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 604 – Tržby za zboží   D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  504 – Prodané zboží  D </a:t>
            </a:r>
            <a:endParaRPr lang="cs-CZ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4) 408 000,-		          4a)   340 000,-	   5)  332 000,- 	</a:t>
            </a: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								</a:t>
            </a: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	    </a:t>
            </a:r>
            <a:r>
              <a:rPr lang="cs-CZ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b="1" u="sng" dirty="0" smtClean="0">
                <a:latin typeface="Arial" pitchFamily="34" charset="0"/>
                <a:cs typeface="Arial" pitchFamily="34" charset="0"/>
              </a:rPr>
              <a:t>      343 – DPH  	        D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	   		 </a:t>
            </a: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          1b)  7 000,-        4b)   68 000,- </a:t>
            </a: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	     2b) 1 800,-		</a:t>
            </a: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				</a:t>
            </a:r>
          </a:p>
          <a:p>
            <a:pPr>
              <a:buNone/>
            </a:pPr>
            <a:endParaRPr lang="cs-CZ" dirty="0"/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3851920" y="2132856"/>
            <a:ext cx="0" cy="5760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6372200" y="2132856"/>
            <a:ext cx="0" cy="5760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1547664" y="3573016"/>
            <a:ext cx="0" cy="5760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3707904" y="3573016"/>
            <a:ext cx="0" cy="6480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>
            <a:off x="6300192" y="3573016"/>
            <a:ext cx="0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2195736" y="4869160"/>
            <a:ext cx="0" cy="7200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>
            <a:off x="1475656" y="2132856"/>
            <a:ext cx="0" cy="7920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cs-CZ" dirty="0" smtClean="0"/>
              <a:t> </a:t>
            </a:r>
            <a:r>
              <a:rPr lang="cs-CZ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6. Ztratné			           Kč  200,- </a:t>
            </a:r>
            <a:br>
              <a:rPr lang="cs-CZ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cs-CZ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Zjistěte, jakou měla firma marži při prodeji zboží: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sz="18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1800" b="1" u="sng" dirty="0" smtClean="0">
                <a:latin typeface="Arial" pitchFamily="34" charset="0"/>
                <a:cs typeface="Arial" pitchFamily="34" charset="0"/>
              </a:rPr>
              <a:t>  321 – Dodavatelé D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cs-CZ" sz="18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1800" b="1" u="sng" dirty="0" smtClean="0">
                <a:latin typeface="Arial" pitchFamily="34" charset="0"/>
                <a:cs typeface="Arial" pitchFamily="34" charset="0"/>
              </a:rPr>
              <a:t>  131 – Pořízení zboží  D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sz="18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1800" b="1" u="sng" dirty="0" smtClean="0">
                <a:latin typeface="Arial" pitchFamily="34" charset="0"/>
                <a:cs typeface="Arial" pitchFamily="34" charset="0"/>
              </a:rPr>
              <a:t>  132 – Zboží na skladě  D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     </a:t>
            </a: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                   PS	           1a) 35 000,-   3)   44 000,-         PS  450 000,-  5)   332 000,-</a:t>
            </a: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                  1) 42 000,-          2a)  9 000,-	                            3)     44 000,-   6)         200,-	  2) 10 800,-</a:t>
            </a: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1800" b="1" u="sng" dirty="0" smtClean="0">
                <a:latin typeface="Arial" pitchFamily="34" charset="0"/>
                <a:cs typeface="Arial" pitchFamily="34" charset="0"/>
              </a:rPr>
              <a:t>  311 – Odběratelé  D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sz="18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1800" b="1" u="sng" dirty="0" smtClean="0">
                <a:latin typeface="Arial" pitchFamily="34" charset="0"/>
                <a:cs typeface="Arial" pitchFamily="34" charset="0"/>
              </a:rPr>
              <a:t> 604 – Tržby za zboží   D 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sz="18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1800" b="1" u="sng" dirty="0" smtClean="0">
                <a:latin typeface="Arial" pitchFamily="34" charset="0"/>
                <a:cs typeface="Arial" pitchFamily="34" charset="0"/>
              </a:rPr>
              <a:t>  504 – Prodané zboží  D </a:t>
            </a: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4) 408 000,-		               4a)   340 000,-        5)  332 000,- 	</a:t>
            </a: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					                             6)        200,-  			      </a:t>
            </a: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	</a:t>
            </a: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 					      </a:t>
            </a: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	    </a:t>
            </a:r>
            <a:r>
              <a:rPr lang="cs-CZ" sz="1800" b="1" u="sng" dirty="0" err="1" smtClean="0">
                <a:latin typeface="Arial" pitchFamily="34" charset="0"/>
                <a:cs typeface="Arial" pitchFamily="34" charset="0"/>
              </a:rPr>
              <a:t>Md</a:t>
            </a:r>
            <a:r>
              <a:rPr lang="cs-CZ" sz="1800" b="1" u="sng" dirty="0" smtClean="0">
                <a:latin typeface="Arial" pitchFamily="34" charset="0"/>
                <a:cs typeface="Arial" pitchFamily="34" charset="0"/>
              </a:rPr>
              <a:t>      343 – DPH  	        D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		</a:t>
            </a: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          1b) 7 000,-   4b)   68 000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,-                          </a:t>
            </a: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	      2b) 1 800,-		  </a:t>
            </a: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  </a:t>
            </a: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1403648" y="2204864"/>
            <a:ext cx="0" cy="7200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4067944" y="2132856"/>
            <a:ext cx="0" cy="6480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6804248" y="2204864"/>
            <a:ext cx="0" cy="5760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1691680" y="3429000"/>
            <a:ext cx="0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>
            <a:off x="3995936" y="3356992"/>
            <a:ext cx="0" cy="6480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6876256" y="3356992"/>
            <a:ext cx="0" cy="7920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>
            <a:off x="2123728" y="4797152"/>
            <a:ext cx="0" cy="6480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776</TotalTime>
  <Words>107</Words>
  <Application>Microsoft Office PowerPoint</Application>
  <PresentationFormat>Předvádění na obrazovce (4:3)</PresentationFormat>
  <Paragraphs>138</Paragraphs>
  <Slides>10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Tok</vt:lpstr>
      <vt:lpstr>Prezentace</vt:lpstr>
      <vt:lpstr>Snímek 1</vt:lpstr>
      <vt:lpstr>Pořízení zásob zboží</vt:lpstr>
      <vt:lpstr>    Příklad:</vt:lpstr>
      <vt:lpstr>           1. Fap - za zboží DPH      Kč    42 000,-               Cena bez DPH     Kč    35 000,-                              DPH (20 %)     Kč      7 000,-      </vt:lpstr>
      <vt:lpstr>     2. Fap -  přepravné za zboží              Kč 10 800,-  </vt:lpstr>
      <vt:lpstr>  3. Příjemka – příjem zboží na sklad – Kč  44 000,-</vt:lpstr>
      <vt:lpstr>4. Fa V za zboží    Kč  408 000,-</vt:lpstr>
      <vt:lpstr>5.  Výdejka – výdej zboží ze skladu  Kč 332 000,-</vt:lpstr>
      <vt:lpstr> 6. Ztratné              Kč  200,-    Zjistěte, jakou měla firma marži při prodeji zboží: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</dc:title>
  <dc:creator>Mac</dc:creator>
  <cp:lastModifiedBy>mac</cp:lastModifiedBy>
  <cp:revision>130</cp:revision>
  <dcterms:created xsi:type="dcterms:W3CDTF">2010-09-19T13:07:18Z</dcterms:created>
  <dcterms:modified xsi:type="dcterms:W3CDTF">2012-10-02T11:49:08Z</dcterms:modified>
</cp:coreProperties>
</file>