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87" r:id="rId2"/>
    <p:sldId id="256" r:id="rId3"/>
    <p:sldId id="264" r:id="rId4"/>
    <p:sldId id="266" r:id="rId5"/>
    <p:sldId id="267" r:id="rId6"/>
    <p:sldId id="268" r:id="rId7"/>
    <p:sldId id="269" r:id="rId8"/>
    <p:sldId id="275" r:id="rId9"/>
    <p:sldId id="277" r:id="rId10"/>
    <p:sldId id="283" r:id="rId11"/>
    <p:sldId id="285" r:id="rId12"/>
    <p:sldId id="270" r:id="rId13"/>
    <p:sldId id="280" r:id="rId14"/>
    <p:sldId id="279" r:id="rId15"/>
    <p:sldId id="286" r:id="rId16"/>
    <p:sldId id="289" r:id="rId17"/>
    <p:sldId id="290" r:id="rId18"/>
    <p:sldId id="292" r:id="rId19"/>
    <p:sldId id="293" r:id="rId20"/>
    <p:sldId id="294" r:id="rId21"/>
    <p:sldId id="295" r:id="rId22"/>
    <p:sldId id="299" r:id="rId23"/>
    <p:sldId id="297" r:id="rId24"/>
    <p:sldId id="301" r:id="rId25"/>
    <p:sldId id="303" r:id="rId26"/>
    <p:sldId id="305" r:id="rId27"/>
    <p:sldId id="307" r:id="rId28"/>
    <p:sldId id="30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7" autoAdjust="0"/>
  </p:normalViewPr>
  <p:slideViewPr>
    <p:cSldViewPr>
      <p:cViewPr>
        <p:scale>
          <a:sx n="75" d="100"/>
          <a:sy n="75" d="100"/>
        </p:scale>
        <p:origin x="-1152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81BAC-0F18-4D5A-868A-A6BAB0713656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23FA-3E23-40C7-A9FE-6FDF2A8934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 str.37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str. 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Nájemce – my si půjčujeme.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23FA-3E23-40C7-A9FE-6FDF2A8934EC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DA77D-AE2C-482F-83A2-C73629A27E8F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zentace_aplikace_Microsoft_Office_PowerPoint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03448"/>
          <a:ext cx="9144000" cy="6858000"/>
        </p:xfrm>
        <a:graphic>
          <a:graphicData uri="http://schemas.openxmlformats.org/presentationml/2006/ole">
            <p:oleObj spid="_x0000_s1026" name="Prezentace" r:id="rId3" imgW="3564735" imgH="2673060" progId="PowerPoint.Show.12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 Ab)   Pořízení nákupem, </a:t>
            </a:r>
            <a:b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jestliže je firma plátcem DPH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Nastávají tyto účetní případy:                                                             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za nákup HDM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cena bez DPH					            04. /321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DPH             		                                                            343/321	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2)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za přepravné (clo, montáž, seřízení…)               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cena bez DPH  		                                                           04. /321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DPH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	           	                                   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343/321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3) Předání HDM do užívání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	    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02./04.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v PC bez DPH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4) Faktury splaceny z B.Ú.				            321/221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  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Firma zakoupila strojní zařízení, nastaly tyto účet. případy: 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cs-CZ" sz="9600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 za strojní zařízení			120 000,- Kč	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    cena bez DPH			           100 000,- Kč	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    DPH  (20 %)				  </a:t>
            </a:r>
            <a:r>
              <a:rPr lang="cs-CZ" sz="9600" dirty="0" err="1" smtClean="0">
                <a:latin typeface="Arial" pitchFamily="34" charset="0"/>
                <a:cs typeface="Arial" pitchFamily="34" charset="0"/>
              </a:rPr>
              <a:t>20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 000,- Kč</a:t>
            </a:r>
          </a:p>
          <a:p>
            <a:pPr>
              <a:buNone/>
            </a:pPr>
            <a:endParaRPr lang="cs-CZ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96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cs-CZ" sz="9600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 za přepravné stroj. zařízení</a:t>
            </a:r>
            <a:r>
              <a:rPr lang="cs-CZ" sz="9600" b="1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2 400,- Kč                                    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    cena bez DPH				    2 000,- Kč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    DPH (20 %)				       400,- Kč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3) Převzetí stroj. zařízení do užívání       102 000,- Kč    	                                                          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4) Výpis z </a:t>
            </a:r>
            <a:r>
              <a:rPr lang="cs-CZ" sz="9600" dirty="0" err="1" smtClean="0">
                <a:latin typeface="Arial" pitchFamily="34" charset="0"/>
                <a:cs typeface="Arial" pitchFamily="34" charset="0"/>
              </a:rPr>
              <a:t>b.ú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.:- úhrada faktur přijatých   122 400,- Kč                               </a:t>
            </a:r>
          </a:p>
          <a:p>
            <a:pPr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688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   321 - Dodavatelé      D 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 042 – Pořízení DM    D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 022 – Sam.</a:t>
            </a: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mov.věci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    D </a:t>
            </a: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        PS                         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                        1) 120 000,-	     1a)  100 000,-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       221 – B. Ú.    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       343 - DPH               D </a:t>
            </a: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PS       			 1b)     20 000,-	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cs-CZ" sz="27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cs-CZ" sz="2700" dirty="0" smtClean="0">
                <a:latin typeface="Arial" pitchFamily="34" charset="0"/>
                <a:cs typeface="Arial" pitchFamily="34" charset="0"/>
              </a:rPr>
            </a:br>
            <a:r>
              <a:rPr lang="cs-CZ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700" dirty="0" smtClean="0">
                <a:latin typeface="Arial" pitchFamily="34" charset="0"/>
                <a:cs typeface="Arial" pitchFamily="34" charset="0"/>
              </a:rPr>
            </a:br>
            <a:r>
              <a:rPr lang="cs-CZ" sz="2700" dirty="0" smtClean="0">
                <a:latin typeface="Arial" pitchFamily="34" charset="0"/>
                <a:cs typeface="Arial" pitchFamily="34" charset="0"/>
              </a:rPr>
              <a:t>1)</a:t>
            </a:r>
            <a:r>
              <a:rPr lang="cs-CZ" sz="2700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2700" dirty="0" smtClean="0">
                <a:latin typeface="Arial" pitchFamily="34" charset="0"/>
                <a:cs typeface="Arial" pitchFamily="34" charset="0"/>
              </a:rPr>
              <a:t> za strojní zařízení			120 000,- Kč	</a:t>
            </a:r>
            <a:br>
              <a:rPr lang="cs-CZ" sz="2700" dirty="0" smtClean="0">
                <a:latin typeface="Arial" pitchFamily="34" charset="0"/>
                <a:cs typeface="Arial" pitchFamily="34" charset="0"/>
              </a:rPr>
            </a:br>
            <a:r>
              <a:rPr lang="cs-CZ" sz="2700" dirty="0" smtClean="0">
                <a:latin typeface="Arial" pitchFamily="34" charset="0"/>
                <a:cs typeface="Arial" pitchFamily="34" charset="0"/>
              </a:rPr>
              <a:t>    cena bez DPH			           100 000,- Kč	</a:t>
            </a:r>
            <a:br>
              <a:rPr lang="cs-CZ" sz="2700" dirty="0" smtClean="0">
                <a:latin typeface="Arial" pitchFamily="34" charset="0"/>
                <a:cs typeface="Arial" pitchFamily="34" charset="0"/>
              </a:rPr>
            </a:br>
            <a:r>
              <a:rPr lang="cs-CZ" sz="2700" dirty="0" smtClean="0">
                <a:latin typeface="Arial" pitchFamily="34" charset="0"/>
                <a:cs typeface="Arial" pitchFamily="34" charset="0"/>
              </a:rPr>
              <a:t>    DPH  (20 %)				  </a:t>
            </a:r>
            <a:r>
              <a:rPr lang="cs-CZ" sz="2700" dirty="0" err="1" smtClean="0">
                <a:latin typeface="Arial" pitchFamily="34" charset="0"/>
                <a:cs typeface="Arial" pitchFamily="34" charset="0"/>
              </a:rPr>
              <a:t>20</a:t>
            </a:r>
            <a:r>
              <a:rPr lang="cs-CZ" sz="2700" dirty="0" smtClean="0">
                <a:latin typeface="Arial" pitchFamily="34" charset="0"/>
                <a:cs typeface="Arial" pitchFamily="34" charset="0"/>
              </a:rPr>
              <a:t> 000,- Kč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54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1763688" y="270892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572000" y="26369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7020272" y="270892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1691680" y="422108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4572000" y="422108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2) </a:t>
            </a:r>
            <a:r>
              <a:rPr lang="cs-CZ" sz="2800" b="1" dirty="0" err="1" smtClean="0"/>
              <a:t>Fap</a:t>
            </a:r>
            <a:r>
              <a:rPr lang="cs-CZ" sz="2800" b="1" dirty="0" smtClean="0"/>
              <a:t> za přepravné stroj. zařízení              	2 400,- Kč                                   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    cena bez DPH	    			2 000,- Kč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    DPH (20 %) 	      	   			   400,- Kč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321 – Dodav.  D 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042 – Pořízení DM  D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022 –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sam.mov.věci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PS            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  1) 120 000,-   1a) 100 000,-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  2)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400,-   2a)     2 000,-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  221 – B. Ú.        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  343 - DPH               D 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PS       			            1b)     20 000,-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                                  2b)          400,-		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5652120" y="422108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475656" y="2204864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355976" y="2204864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948264" y="227687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835696" y="422108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321 – Dodavatelé  D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042 –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Poříz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.DM   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022 – Sam. m. v. D 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PS            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3) 102 000,-    PS        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    1) 120 000,-   1a)100 000,-		3) 102 000,-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    2)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400,-   2a)    2 000,-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  221 – B. Ú.        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  343 - DPH               D 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PS       			           1b)     20 000,-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                                  2b)         400,-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		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3) Převzetí stroj. zařízení do užívání     102 000,- Kč</a:t>
            </a:r>
            <a:endParaRPr lang="cs-CZ" sz="2800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619672" y="2564904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499992" y="2564904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7236296" y="2564904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1763688" y="443711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5436096" y="443711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4) Výpis z 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b.ú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.: úhrada faktur přijatých  122 400,- Kč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321 –  Dodav. D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042 – Poříz. DM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022–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sam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. m.v.D 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4)122 400,- PS           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3) 102 000,-    PS        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    1) 120 000,-  1a)100 000,-	             3) 102 000,-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    2)    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400,-  2a)    2 000,-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  221 – B. Ú.        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  343 - DPH               D 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PS       	           4) 122 400,-   1b)     20 000,-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                           2b)         400,-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		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19672" y="2348880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355976" y="2348880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092280" y="227687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051720" y="429309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5076056" y="429309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ad B) Pořízení vlastní výrobou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Příklad</a:t>
            </a:r>
            <a:endParaRPr lang="cs-CZ" sz="29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Firma staví dílnu a vynaložila tyto náklady: 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 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1. Spotřeba materiálu                                                  		 Kč  25 000,-    501/112</a:t>
            </a:r>
          </a:p>
          <a:p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2. Zúčtovací  a výplatní  listina  (HM zaměstnanců)		Kč  60 000,-     521/331</a:t>
            </a:r>
          </a:p>
          <a:p>
            <a:pPr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3. Fa P - za energii 					Kč    2 000,-     502/321</a:t>
            </a:r>
          </a:p>
          <a:p>
            <a:pPr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Vpd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– cestovné					Kč    1 500,-     512/211</a:t>
            </a:r>
          </a:p>
          <a:p>
            <a:pPr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5.  Aktivace     					Kč  87 000,-     042/624</a:t>
            </a:r>
          </a:p>
          <a:p>
            <a:pPr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6. Převod do stavu majetku				Kč  87 000,-     022/042 	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endParaRPr lang="cs-CZ" sz="2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1)  Spotřeba materiálu   Kč 25 000,-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        112 – materiál         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		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    501 – spotřeba mater.   	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PS		      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1)         25 000,-	                                         1)       25 000,-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		              </a:t>
            </a:r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2)  Zúčtovací a výplatní listina  Kč 60 000,-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331 - zaměstnanci           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	                    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    521– mzdové náklady   	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		     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PS	                                        		 2)         60 000,-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	       2)        60 000,-</a:t>
            </a:r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3)  Fa P za energii Kč 2 000,-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321 - dodavatelé                  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		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    502– spotřeba energie.   	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PS	           	        		3)          2 000,-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	       3)          2 000,-	  </a:t>
            </a:r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4)  VPD – cestovné   Kč   1 500,-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 MD              211 – pokladna         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		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    512 – Cestovné   	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PS		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4)         1500,-	                  		4)           1500,-	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624 – aktivace 	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042 – pořízení DM  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021 –Stavby          D     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                     5) 88 500,-             5) 88 500,-          6) 88 500,-                PS             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6) 88 500,-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19672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6228184" y="184482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27089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6228184" y="27089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1547664" y="364502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6300192" y="36450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475656" y="458112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6300192" y="45091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547664" y="522920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3995936" y="52292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6300192" y="53012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C) Darováním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Nastávají tyto účetní případy</a:t>
            </a:r>
            <a:r>
              <a:rPr lang="cs-CZ" sz="1800" u="sng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1)  Firma obdržela počítač s odhadní cenou  	55 000,- Kč    042/413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2)  Počítač byl zařazen do užívání			55 000,- Kč    022/042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Řešení: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	    	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MD 413 – </a:t>
            </a:r>
            <a:r>
              <a:rPr lang="cs-CZ" sz="1600" b="1" u="sng" dirty="0" err="1" smtClean="0">
                <a:latin typeface="Arial" pitchFamily="34" charset="0"/>
                <a:cs typeface="Arial" pitchFamily="34" charset="0"/>
              </a:rPr>
              <a:t>Ost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. kap. fondy  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042 – Poříz. DM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MD 022 – S. </a:t>
            </a:r>
            <a:r>
              <a:rPr lang="cs-CZ" sz="1600" b="1" u="sng" dirty="0" err="1" smtClean="0">
                <a:latin typeface="Arial" pitchFamily="34" charset="0"/>
                <a:cs typeface="Arial" pitchFamily="34" charset="0"/>
              </a:rPr>
              <a:t>mov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. věci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D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	                   1)  55 000,-	  1) 55 000,-   2) 55 000,-    PS	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        2) 55 000,-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835696" y="4149080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27984" y="414908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876256" y="414908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D) Převodem z osobního majetku podnikatele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Př.:  Podnikatel vložil do firmy svůj automobil:   </a:t>
            </a:r>
          </a:p>
          <a:p>
            <a:pPr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odhadní cena			         60 000,- Kč    022/491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MD  491 – Účet </a:t>
            </a:r>
            <a:r>
              <a:rPr lang="cs-CZ" sz="1600" b="1" u="sng" dirty="0" err="1" smtClean="0">
                <a:latin typeface="Arial" pitchFamily="34" charset="0"/>
                <a:cs typeface="Arial" pitchFamily="34" charset="0"/>
              </a:rPr>
              <a:t>indiv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. podnikatele  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	          </a:t>
            </a: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MD   022 – Sam. movité věci      D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                            1)               60  000,-	             1)      60 000,-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/>
              <a:t> </a:t>
            </a:r>
            <a:endParaRPr lang="cs-CZ" sz="1600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051720" y="45091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6444208" y="45091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Pořízení dlouhodobého</a:t>
            </a:r>
            <a:br>
              <a:rPr lang="cs-CZ" dirty="0" smtClean="0"/>
            </a:br>
            <a:r>
              <a:rPr lang="cs-CZ" dirty="0" smtClean="0"/>
              <a:t>majetku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4000" dirty="0" smtClean="0"/>
          </a:p>
          <a:p>
            <a:pPr algn="l"/>
            <a:endParaRPr lang="cs-CZ" sz="4000" dirty="0"/>
          </a:p>
        </p:txBody>
      </p:sp>
    </p:spTree>
  </p:cSld>
  <p:clrMapOvr>
    <a:masterClrMapping/>
  </p:clrMapOvr>
  <p:transition advClick="0" advTm="3000"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E) Leasing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u="sng" dirty="0" smtClean="0">
                <a:latin typeface="Arial" pitchFamily="34" charset="0"/>
                <a:cs typeface="Arial" pitchFamily="34" charset="0"/>
              </a:rPr>
              <a:t>Nájemce - Účetní případ  1)</a:t>
            </a:r>
          </a:p>
          <a:p>
            <a:pPr>
              <a:buNone/>
            </a:pP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1. Zařazení majetku do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podrozvahové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evidence (účet 750 -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) 	 1 000 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,- Kč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	750	D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518 - </a:t>
            </a:r>
            <a:r>
              <a:rPr lang="cs-CZ" sz="1400" b="1" u="sng" dirty="0" err="1" smtClean="0">
                <a:latin typeface="Arial" pitchFamily="34" charset="0"/>
                <a:cs typeface="Arial" pitchFamily="34" charset="0"/>
              </a:rPr>
              <a:t>Ost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. služby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  221 - B. Ú.	</a:t>
            </a:r>
            <a:r>
              <a:rPr lang="cs-CZ" sz="1400" u="sng" dirty="0" smtClean="0">
                <a:latin typeface="Arial" pitchFamily="34" charset="0"/>
                <a:cs typeface="Arial" pitchFamily="34" charset="0"/>
              </a:rPr>
              <a:t> D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PS             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1)1 000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,-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321 - Dodavatelé      D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cs-CZ" sz="1400" b="1" u="sng" dirty="0" smtClean="0">
                <a:latin typeface="Arial" pitchFamily="34" charset="0"/>
                <a:cs typeface="Arial" pitchFamily="34" charset="0"/>
              </a:rPr>
              <a:t>MD      343 - DPH           D</a:t>
            </a:r>
            <a:endParaRPr lang="cs-CZ" sz="14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  </a:t>
            </a:r>
          </a:p>
          <a:p>
            <a:pPr>
              <a:buNone/>
            </a:pPr>
            <a:r>
              <a:rPr lang="cs-CZ" sz="1400" dirty="0" smtClean="0"/>
              <a:t> </a:t>
            </a:r>
          </a:p>
          <a:p>
            <a:pPr>
              <a:buNone/>
            </a:pPr>
            <a:r>
              <a:rPr lang="cs-CZ" sz="1400" dirty="0" smtClean="0"/>
              <a:t> </a:t>
            </a:r>
          </a:p>
          <a:p>
            <a:pPr>
              <a:buNone/>
            </a:pP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1619672" y="335699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355976" y="335699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6732240" y="335699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283968" y="803751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547664" y="436510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4283968" y="436510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Nájemce – účetní případ 2)</a:t>
            </a: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1. Zařazení majetku do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podrozvahové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evidence (účet 750 -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) 	 1 000 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,- Kč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za nájemné 				               		       2 200,-  Kč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cena bez DPH					 	       2 000,-  Kč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DPH (10%)						          200,-  Kč</a:t>
            </a:r>
          </a:p>
          <a:p>
            <a:pPr lvl="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	750          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   518 -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Ost.služby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	 221 - B. Ú.     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     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PS                                            2a) 2 000,-	                                                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1)1000000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  321 – Dodavatelé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     343 - DPH          D</a:t>
            </a:r>
            <a:endParaRPr lang="cs-CZ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PS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2)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 200,-               2b)   200,-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364502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355976" y="378904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732240" y="378904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479715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499992" y="479715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Nájemce - účetní případ 3</a:t>
            </a:r>
            <a:endParaRPr lang="cs-CZ" sz="1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1. Zařazení majetku do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podrozvahové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evidence (účet 750 -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) 	 1 000 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,- Kč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za nájemné 				               		       2 200,-  Kč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cena bez DPH					 	       2 000,-  Kč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DPH (10%)						          200,-  Kč</a:t>
            </a:r>
          </a:p>
          <a:p>
            <a:pPr lvl="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3. Výpis z 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ú: - úhrada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	750          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   518 -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Ost.služby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	 221 - B. Ú.     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     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PS                                            2a) 2 000,-	                              3)  2 200,-                 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1)1000000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  321 – Dodavatelé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MD     343 - DPH          D</a:t>
            </a:r>
            <a:endParaRPr lang="cs-CZ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3) 2 200,-    PS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2)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 200,-               2b)   200,-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407707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355976" y="407707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732240" y="407707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508518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499992" y="508518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Nájemce - účetní případ 4</a:t>
            </a:r>
            <a:endParaRPr lang="cs-CZ" sz="1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1. Zařazení majetku do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podrozvahové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evidence (účet 750 -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) 	 1 000 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,- Kč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za nájemné 				               		       2 200,-  Kč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cena bez DPH					 	       2 000,-  Kč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DPH (10%)						          200,-  Kč</a:t>
            </a:r>
          </a:p>
          <a:p>
            <a:pPr lvl="0" fontAlgn="base"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fontAlgn="base"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3. Výpis z 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.: - úhrada fa p </a:t>
            </a:r>
          </a:p>
          <a:p>
            <a:pPr marL="514350" lvl="0" indent="-514350" fontAlgn="base">
              <a:buAutoNum type="arabicPeriod" startAt="3"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4. Vyřazení majetku z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podrozvahové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evidence (účet 750-D)          1 000 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,- Kč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MD	750               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MD   518 -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Ost.služby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 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MD	 221 - B. Ú.      </a:t>
            </a:r>
            <a:r>
              <a:rPr lang="cs-CZ" sz="2900" u="sng" dirty="0" smtClean="0">
                <a:latin typeface="Arial" pitchFamily="34" charset="0"/>
                <a:cs typeface="Arial" pitchFamily="34" charset="0"/>
              </a:rPr>
              <a:t>        D</a:t>
            </a:r>
            <a:r>
              <a:rPr lang="cs-CZ" sz="29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PS                    4)1000000       2a) 2 000,-	                                                3)  2 200,-                       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1)1000000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MD  321 – Dodavatelé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MD     343 - DPH          D</a:t>
            </a:r>
            <a:endParaRPr lang="cs-CZ" sz="29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3) 2 200,-        PS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              2)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200,-                     2b)   200,-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429309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851920" y="429309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516216" y="429309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508518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499992" y="508518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Pronajímatel - účetní případ 1:</a:t>
            </a:r>
            <a:endParaRPr lang="cs-CZ" sz="1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base"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1. Zaúčtování PZ  pronajatého majetku - kopírku  Kč 45 000,-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022 – Sam.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mov.věci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 082 - Oprávky 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  551 - Odpisy       </a:t>
            </a:r>
            <a:r>
              <a:rPr lang="cs-CZ" sz="2100" u="sng" dirty="0" smtClean="0">
                <a:latin typeface="Arial" pitchFamily="34" charset="0"/>
                <a:cs typeface="Arial" pitchFamily="34" charset="0"/>
              </a:rPr>
              <a:t>  D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PS                    	                                     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1) 45 000,-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311 – Odběratelé    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MD  602  - Tržby za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.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MD     343 – DPH   D </a:t>
            </a:r>
            <a:endParaRPr lang="cs-CZ" sz="21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 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355976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804248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465313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499992" y="465313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7020272" y="465313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Pronajímatel - účetní případ 2:</a:t>
            </a:r>
            <a:endParaRPr lang="cs-CZ" sz="1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base"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1. Zaúčtování PZ  pronajatého majetku - kopírku 	      45 000,- Kč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fontAlgn="base"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2. Odpis  majetku (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rovn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odpis. - 1. r.)              		         x         Kč	</a:t>
            </a:r>
          </a:p>
          <a:p>
            <a:pPr lvl="0" fontAlgn="base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022 – Sam.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mov.věci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082 – Oprávky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551 – Odpisy </a:t>
            </a:r>
            <a:r>
              <a:rPr lang="cs-CZ" sz="2100" u="sng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PS                    	                                             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	      2)         x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1) 45 000,-                                                             2)    x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311 – Odběratelé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MD 602  - Tržby za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.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MD  343 – DPH   D </a:t>
            </a:r>
            <a:endParaRPr lang="cs-CZ" sz="21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 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350100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932040" y="350100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308304" y="350100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465313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88024" y="465313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7308304" y="465313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Pronajímatel - účetní případ 3:</a:t>
            </a:r>
            <a:endParaRPr lang="cs-CZ" sz="1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1. Zaúčtování PZ  pronajatého majetku - kopírku 	      45 000,-  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fontAlgn="base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2. Odpis  majetku (</a:t>
            </a:r>
            <a:r>
              <a:rPr lang="cs-CZ" sz="2100" b="1" dirty="0" err="1" smtClean="0">
                <a:latin typeface="Arial" pitchFamily="34" charset="0"/>
                <a:cs typeface="Arial" pitchFamily="34" charset="0"/>
              </a:rPr>
              <a:t>rovn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. odpis. - 1. r.)              		             x      Kč	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cs-CZ" sz="2100" b="1" dirty="0" err="1" smtClean="0">
                <a:latin typeface="Arial" pitchFamily="34" charset="0"/>
                <a:cs typeface="Arial" pitchFamily="34" charset="0"/>
              </a:rPr>
              <a:t>Fav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- tržby z pronájmu (účet 602)    		           	           550,  -Kč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Cena bez DPH				                            500,- 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DPH (10%)				                              50,- 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			   	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022 – Sam.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mov.věci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082 – Oprávky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551 – Odpisy </a:t>
            </a:r>
            <a:r>
              <a:rPr lang="cs-CZ" sz="2100" u="sng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PS                    	                                           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	            2)      x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1) 45 000,-                                                             2)    x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311 – Odběratelé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MD 602  - Tržby za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.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MD  343 – DPH   D </a:t>
            </a:r>
            <a:endParaRPr lang="cs-CZ" sz="21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PS       	                  		  3a)    500,-	           3b)   50,-	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3)      550,-      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/>
              <a:t> 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  221 – B. Ú.         D</a:t>
            </a:r>
            <a:endParaRPr lang="cs-CZ" sz="2100" b="1" u="sng" dirty="0" smtClean="0"/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PS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-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99992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660232" y="364502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458112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211960" y="45811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588224" y="458112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691680" y="544522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Pronajímatel - účetní případ 4:</a:t>
            </a:r>
            <a:endParaRPr lang="cs-CZ" sz="1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1. Zaúčtování PZ  pronajatého majetku - kopírku 	      45 000,-  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fontAlgn="base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2. Odpis  majetku (</a:t>
            </a:r>
            <a:r>
              <a:rPr lang="cs-CZ" sz="2100" b="1" dirty="0" err="1" smtClean="0">
                <a:latin typeface="Arial" pitchFamily="34" charset="0"/>
                <a:cs typeface="Arial" pitchFamily="34" charset="0"/>
              </a:rPr>
              <a:t>rovn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. odpis. - 1. r.)              		             x      Kč	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cs-CZ" sz="2100" b="1" dirty="0" err="1" smtClean="0">
                <a:latin typeface="Arial" pitchFamily="34" charset="0"/>
                <a:cs typeface="Arial" pitchFamily="34" charset="0"/>
              </a:rPr>
              <a:t>Fav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- tržby z pronájmu (účet 602)    		           	           550,  -Kč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Cena bez DPH				                            500,- 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DPH (10%)				                              50,- Kč</a:t>
            </a:r>
            <a:endParaRPr lang="cs-CZ" sz="2100" dirty="0" smtClean="0"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4. Výpis z 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000" b="1" smtClean="0">
                <a:latin typeface="Arial" pitchFamily="34" charset="0"/>
                <a:cs typeface="Arial" pitchFamily="34" charset="0"/>
              </a:rPr>
              <a:t>. ú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.: - úhrada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fav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				            550,- Kč			   	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022 – Sam.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mov.věci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082 – Oprávky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551 – Odpisy </a:t>
            </a:r>
            <a:r>
              <a:rPr lang="cs-CZ" sz="2100" u="sng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PS                    	                                           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	            2)      x </a:t>
            </a:r>
          </a:p>
          <a:p>
            <a:pPr>
              <a:buNone/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1) 45 000,-                                                             2)    x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311 – Odběratelé 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MD 602  - Tržby za </a:t>
            </a:r>
            <a:r>
              <a:rPr lang="cs-CZ" sz="2100" b="1" u="sng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. D</a:t>
            </a: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  MD  343 – DPH   D </a:t>
            </a:r>
            <a:endParaRPr lang="cs-CZ" sz="21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 PS       	     4)    550,-		  3a)    500,-	           3b)   50,-	</a:t>
            </a:r>
          </a:p>
          <a:p>
            <a:pPr>
              <a:buNone/>
            </a:pPr>
            <a:r>
              <a:rPr lang="cs-CZ" sz="2100" b="1" dirty="0" smtClean="0">
                <a:latin typeface="Arial" pitchFamily="34" charset="0"/>
                <a:cs typeface="Arial" pitchFamily="34" charset="0"/>
              </a:rPr>
              <a:t> 3)      550,-      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/>
              <a:t> </a:t>
            </a:r>
            <a:r>
              <a:rPr lang="cs-CZ" sz="2100" b="1" u="sng" dirty="0" smtClean="0">
                <a:latin typeface="Arial" pitchFamily="34" charset="0"/>
                <a:cs typeface="Arial" pitchFamily="34" charset="0"/>
              </a:rPr>
              <a:t>MD    221 – B. Ú.         D</a:t>
            </a:r>
            <a:endParaRPr lang="cs-CZ" sz="2100" b="1" u="sng" dirty="0" smtClean="0"/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PS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4)        550,-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386104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99992" y="386104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660232" y="386104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19672" y="479715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211960" y="47971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588224" y="479715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691680" y="56612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Seznam literatury: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Testové úlohy a cvičení jsou autorsky vytvořeny přímo pro učební materiály.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Způsoby pořízení dlouhodobého majetku: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cs-CZ" sz="2400" b="1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Nákupem,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alphaUcParenR" startAt="2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Vlastní výrobou,</a:t>
            </a:r>
          </a:p>
          <a:p>
            <a:pPr marL="514350" lvl="0" indent="-51435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alphaUcParenR" startAt="3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Darováním, </a:t>
            </a:r>
          </a:p>
          <a:p>
            <a:pPr marL="514350" lvl="0" indent="-51435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alphaUcParenR" startAt="4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Převodem z osobního  majetku podnikatele,</a:t>
            </a:r>
          </a:p>
          <a:p>
            <a:pPr marL="514350" lvl="0" indent="-51435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80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E)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Finančním leasingem.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 A) Pořízení nákupem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200" u="sng" dirty="0" smtClean="0"/>
              <a:t>Řešíme pro případy, kdy firma je :</a:t>
            </a:r>
            <a:endParaRPr lang="cs-CZ" sz="3200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 smtClean="0"/>
              <a:t>Neplátcem  DPH,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 smtClean="0"/>
              <a:t>Plátcem  DPH.</a:t>
            </a:r>
          </a:p>
          <a:p>
            <a:pPr marL="514350" lvl="0" indent="-514350">
              <a:buFont typeface="+mj-lt"/>
              <a:buAutoNum type="alphaL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 </a:t>
            </a:r>
            <a:r>
              <a:rPr lang="cs-CZ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Aa</a:t>
            </a: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  Pořízení nákupem, </a:t>
            </a:r>
            <a:b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jestliže firma není plátcem DPH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u="sng" dirty="0" smtClean="0">
                <a:latin typeface="Arial" pitchFamily="34" charset="0"/>
                <a:cs typeface="Arial" pitchFamily="34" charset="0"/>
              </a:rPr>
              <a:t>Nastávají tyto účetní případy: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1) faktura za nákup DM                                04./321 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faktury, VPD – vedlejší výdaje                  04./211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2) Předání DM do užívání		     	     02./04.		         	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3) Výpis z 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.: - úhrada  Fa P		     321/221		         			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Firma nakoupila HDM – osobní automobil – nastaly tyto účetní případy: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1. Fa P za nákup HDM - auta		        120 000,- Kč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2. Předání HDM do užívání	                   120 000,-Kč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3. Výpis z 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.:  úhrada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		        120 000,-K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Řešení:</a:t>
            </a:r>
            <a:br>
              <a:rPr lang="cs-CZ" dirty="0" smtClean="0"/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sz="27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cs-CZ" sz="2700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2700" dirty="0" smtClean="0">
                <a:latin typeface="Arial" pitchFamily="34" charset="0"/>
                <a:cs typeface="Arial" pitchFamily="34" charset="0"/>
              </a:rPr>
              <a:t> za nákup HDM - auta		        120 000,- Kč</a:t>
            </a:r>
            <a:endParaRPr lang="cs-CZ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MD  321 – Dodavatelé    D      MD       042 – Pořízení DM       D    MD   022 – Sam.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mov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. věci    D     </a:t>
            </a:r>
          </a:p>
          <a:p>
            <a:pPr>
              <a:buNone/>
            </a:pP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PS 	             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	                                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PS</a:t>
            </a: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1)     120 000,-     1) 120 000,-                                                                                                                     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MD  221 – Bankovní účty  D				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PS                   </a:t>
            </a:r>
            <a:r>
              <a:rPr lang="cs-CZ" sz="1800" b="1" dirty="0" smtClean="0"/>
              <a:t>	</a:t>
            </a:r>
            <a:endParaRPr lang="cs-CZ" sz="1800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467544" y="263691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796136" y="263691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987824" y="263691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475656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4283968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7092280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1475656" y="407707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539552" y="407707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       </a:t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2) Předání HDM do užívání	120 000,- Kč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</a:t>
            </a:r>
            <a:endParaRPr lang="cs-CZ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039" y="19202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MD  321 – Dodavatelé    D      MD       042 – Pořízení DM       D    MD   022 – Sam.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mov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. věci    D     </a:t>
            </a:r>
          </a:p>
          <a:p>
            <a:pPr>
              <a:buNone/>
            </a:pP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PS	             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2) 120 000,-            PS     	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1)     120 000,-      1) 120 000,-                                      2) 120 000,-                     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MD  221 – Bankovní účty  D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PS				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dirty="0" smtClean="0"/>
              <a:t>	</a:t>
            </a:r>
            <a:endParaRPr lang="cs-CZ" sz="1800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467544" y="263691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796136" y="263691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987824" y="263691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475656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4283968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7092280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1475656" y="407707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539552" y="407707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3)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Výpis z 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.:  úhrada Fa P		        120 000,-K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MD  321 – Dodavatelé    D      MD       042 – Pořízení DM       D    MD   022 – Sam.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mov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. věci    D     </a:t>
            </a:r>
          </a:p>
          <a:p>
            <a:pPr>
              <a:buNone/>
            </a:pP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3) 120 000,-   PS                      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		   2) 120 000,-            PS 	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1)     120 000,-     1) 120 000,-                                       2)   120 000,-                              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</a:t>
            </a: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MD  221 – Bankovní účty  D				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3)  120 000,-	</a:t>
            </a:r>
            <a:r>
              <a:rPr lang="cs-CZ" sz="1800" b="1" dirty="0" smtClean="0"/>
              <a:t>	</a:t>
            </a:r>
            <a:endParaRPr lang="cs-CZ" sz="1800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467544" y="263691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796136" y="263691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987824" y="263691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475656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4283968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7092280" y="26369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1475656" y="407707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539552" y="407707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574</TotalTime>
  <Words>514</Words>
  <Application>Microsoft Office PowerPoint</Application>
  <PresentationFormat>Předvádění na obrazovce (4:3)</PresentationFormat>
  <Paragraphs>370</Paragraphs>
  <Slides>28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Tok</vt:lpstr>
      <vt:lpstr>Prezentace</vt:lpstr>
      <vt:lpstr>Snímek 1</vt:lpstr>
      <vt:lpstr>   Pořízení dlouhodobého majetku </vt:lpstr>
      <vt:lpstr>Způsoby pořízení dlouhodobého majetku:</vt:lpstr>
      <vt:lpstr>Ad A) Pořízení nákupem</vt:lpstr>
      <vt:lpstr>ad Aa)   Pořízení nákupem,                jestliže firma není plátcem DPH</vt:lpstr>
      <vt:lpstr>  Příklad:</vt:lpstr>
      <vt:lpstr>Řešení: 1)  FaP za nákup HDM - auta          120 000,- Kč</vt:lpstr>
      <vt:lpstr>                       2) Předání HDM do užívání 120 000,- Kč                   </vt:lpstr>
      <vt:lpstr> 3) Výpis z b. ú.:  úhrada Fa P          120 000,-Kč  </vt:lpstr>
      <vt:lpstr>ad Ab)   Pořízení nákupem,                jestliže je firma plátcem DPH</vt:lpstr>
      <vt:lpstr>  Příklad:</vt:lpstr>
      <vt:lpstr>   1)Fap za strojní zařízení   120 000,- Kč      cena bez DPH              100 000,- Kč      DPH  (20 %)      20 000,- Kč </vt:lpstr>
      <vt:lpstr>  2) Fap za přepravné stroj. zařízení               2 400,- Kč                                         cena bez DPH        2 000,- Kč      DPH (20 %)                  400,- Kč  </vt:lpstr>
      <vt:lpstr>3) Převzetí stroj. zařízení do užívání     102 000,- Kč</vt:lpstr>
      <vt:lpstr>4) Výpis z b.ú.: úhrada faktur přijatých  122 400,- Kč  </vt:lpstr>
      <vt:lpstr> ad B) Pořízení vlastní výrobou</vt:lpstr>
      <vt:lpstr>   Řešení</vt:lpstr>
      <vt:lpstr>C) Darováním</vt:lpstr>
      <vt:lpstr>D) Převodem z osobního majetku podnikatele</vt:lpstr>
      <vt:lpstr>E) Leasing</vt:lpstr>
      <vt:lpstr> </vt:lpstr>
      <vt:lpstr>  Nájemce - účetní případ 3</vt:lpstr>
      <vt:lpstr>  Nájemce - účetní případ 4</vt:lpstr>
      <vt:lpstr>  Pronajímatel - účetní případ 1:</vt:lpstr>
      <vt:lpstr>  Pronajímatel - účetní případ 2:</vt:lpstr>
      <vt:lpstr>  Pronajímatel - účetní případ 3:</vt:lpstr>
      <vt:lpstr>  Pronajímatel - účetní případ 4: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Mac</dc:creator>
  <cp:lastModifiedBy>Mac</cp:lastModifiedBy>
  <cp:revision>88</cp:revision>
  <dcterms:created xsi:type="dcterms:W3CDTF">2010-09-19T13:07:18Z</dcterms:created>
  <dcterms:modified xsi:type="dcterms:W3CDTF">2012-05-30T21:31:38Z</dcterms:modified>
</cp:coreProperties>
</file>