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Default Extension="pptx" ContentType="application/vnd.openxmlformats-officedocument.presentationml.presentation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10"/>
  </p:notesMasterIdLst>
  <p:sldIdLst>
    <p:sldId id="287" r:id="rId2"/>
    <p:sldId id="292" r:id="rId3"/>
    <p:sldId id="295" r:id="rId4"/>
    <p:sldId id="296" r:id="rId5"/>
    <p:sldId id="297" r:id="rId6"/>
    <p:sldId id="298" r:id="rId7"/>
    <p:sldId id="299" r:id="rId8"/>
    <p:sldId id="301" r:id="rId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309" autoAdjust="0"/>
    <p:restoredTop sz="94717" autoAdjust="0"/>
  </p:normalViewPr>
  <p:slideViewPr>
    <p:cSldViewPr>
      <p:cViewPr>
        <p:scale>
          <a:sx n="100" d="100"/>
          <a:sy n="100" d="100"/>
        </p:scale>
        <p:origin x="-726" y="139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4056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6381BAC-0F18-4D5A-868A-A6BAB0713656}" type="datetimeFigureOut">
              <a:rPr lang="cs-CZ" smtClean="0"/>
              <a:pPr/>
              <a:t>28.6.2012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0523FA-3E23-40C7-A9FE-6FDF2A8934EC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DA77D-AE2C-482F-83A2-C73629A27E8F}" type="datetimeFigureOut">
              <a:rPr lang="cs-CZ" smtClean="0"/>
              <a:pPr/>
              <a:t>28.6.2012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44283-A2D0-447C-9ED3-86FECBC50B8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DA77D-AE2C-482F-83A2-C73629A27E8F}" type="datetimeFigureOut">
              <a:rPr lang="cs-CZ" smtClean="0"/>
              <a:pPr/>
              <a:t>28.6.2012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44283-A2D0-447C-9ED3-86FECBC50B8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DA77D-AE2C-482F-83A2-C73629A27E8F}" type="datetimeFigureOut">
              <a:rPr lang="cs-CZ" smtClean="0"/>
              <a:pPr/>
              <a:t>28.6.2012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44283-A2D0-447C-9ED3-86FECBC50B8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DA77D-AE2C-482F-83A2-C73629A27E8F}" type="datetimeFigureOut">
              <a:rPr lang="cs-CZ" smtClean="0"/>
              <a:pPr/>
              <a:t>28.6.2012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44283-A2D0-447C-9ED3-86FECBC50B8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DA77D-AE2C-482F-83A2-C73629A27E8F}" type="datetimeFigureOut">
              <a:rPr lang="cs-CZ" smtClean="0"/>
              <a:pPr/>
              <a:t>28.6.2012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44283-A2D0-447C-9ED3-86FECBC50B8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DA77D-AE2C-482F-83A2-C73629A27E8F}" type="datetimeFigureOut">
              <a:rPr lang="cs-CZ" smtClean="0"/>
              <a:pPr/>
              <a:t>28.6.2012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44283-A2D0-447C-9ED3-86FECBC50B8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DA77D-AE2C-482F-83A2-C73629A27E8F}" type="datetimeFigureOut">
              <a:rPr lang="cs-CZ" smtClean="0"/>
              <a:pPr/>
              <a:t>28.6.2012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44283-A2D0-447C-9ED3-86FECBC50B8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DA77D-AE2C-482F-83A2-C73629A27E8F}" type="datetimeFigureOut">
              <a:rPr lang="cs-CZ" smtClean="0"/>
              <a:pPr/>
              <a:t>28.6.2012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44283-A2D0-447C-9ED3-86FECBC50B8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DA77D-AE2C-482F-83A2-C73629A27E8F}" type="datetimeFigureOut">
              <a:rPr lang="cs-CZ" smtClean="0"/>
              <a:pPr/>
              <a:t>28.6.2012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44283-A2D0-447C-9ED3-86FECBC50B8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DA77D-AE2C-482F-83A2-C73629A27E8F}" type="datetimeFigureOut">
              <a:rPr lang="cs-CZ" smtClean="0"/>
              <a:pPr/>
              <a:t>28.6.2012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44283-A2D0-447C-9ED3-86FECBC50B8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s odříznutým a zakulaceným jedním rohem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ravoúhlý trojúhelník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DA77D-AE2C-482F-83A2-C73629A27E8F}" type="datetimeFigureOut">
              <a:rPr lang="cs-CZ" smtClean="0"/>
              <a:pPr/>
              <a:t>28.6.2012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94E44283-A2D0-447C-9ED3-86FECBC50B8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10" name="Volný tvar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Volný tvar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lný tvar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70DA77D-AE2C-482F-83A2-C73629A27E8F}" type="datetimeFigureOut">
              <a:rPr lang="cs-CZ" smtClean="0"/>
              <a:pPr/>
              <a:t>28.6.2012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4E44283-A2D0-447C-9ED3-86FECBC50B86}" type="slidenum">
              <a:rPr lang="cs-CZ" smtClean="0"/>
              <a:pPr/>
              <a:t>‹#›</a:t>
            </a:fld>
            <a:endParaRPr lang="cs-CZ"/>
          </a:p>
        </p:txBody>
      </p:sp>
      <p:grpSp>
        <p:nvGrpSpPr>
          <p:cNvPr id="2" name="Skupina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Volný tvar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Volný tvar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Prezentace_aplikace_Microsoft_Office_PowerPoint1.pptx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31749" y="-459432"/>
          <a:ext cx="9148763" cy="6858000"/>
        </p:xfrm>
        <a:graphic>
          <a:graphicData uri="http://schemas.openxmlformats.org/presentationml/2006/ole">
            <p:oleObj spid="_x0000_s1026" name="Prezentace" r:id="rId3" imgW="3619422" imgH="2714399" progId="PowerPoint.Show.12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3400" dirty="0" smtClean="0">
                <a:latin typeface="Arial" pitchFamily="34" charset="0"/>
                <a:cs typeface="Arial" pitchFamily="34" charset="0"/>
              </a:rPr>
              <a:t>Účtování o závazcích a pohledávkách</a:t>
            </a:r>
            <a:endParaRPr lang="cs-CZ" sz="3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b="1" u="sng" dirty="0" smtClean="0">
                <a:latin typeface="Arial" pitchFamily="34" charset="0"/>
                <a:cs typeface="Arial" pitchFamily="34" charset="0"/>
              </a:rPr>
              <a:t>Účet 311 - Odběratelé</a:t>
            </a:r>
            <a:r>
              <a:rPr lang="cs-CZ" sz="28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cs-CZ" sz="2800" dirty="0" smtClean="0">
                <a:latin typeface="Arial" pitchFamily="34" charset="0"/>
                <a:cs typeface="Arial" pitchFamily="34" charset="0"/>
              </a:rPr>
            </a:br>
            <a:endParaRPr lang="cs-CZ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cs-CZ" b="1" dirty="0" smtClean="0">
                <a:latin typeface="Arial" pitchFamily="34" charset="0"/>
                <a:cs typeface="Arial" pitchFamily="34" charset="0"/>
              </a:rPr>
              <a:t>Evidují </a:t>
            </a:r>
            <a:r>
              <a:rPr lang="cs-CZ" b="1" dirty="0" smtClean="0">
                <a:latin typeface="Arial" pitchFamily="34" charset="0"/>
                <a:cs typeface="Arial" pitchFamily="34" charset="0"/>
              </a:rPr>
              <a:t>se zde převážně pohledávky vyplývající z prodeje zboží, služeb.  </a:t>
            </a:r>
          </a:p>
          <a:p>
            <a:pPr>
              <a:buNone/>
            </a:pPr>
            <a:r>
              <a:rPr lang="cs-CZ" b="1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>
              <a:buNone/>
            </a:pPr>
            <a:r>
              <a:rPr lang="cs-CZ" b="1" u="sng" dirty="0" smtClean="0">
                <a:latin typeface="Arial" pitchFamily="34" charset="0"/>
                <a:cs typeface="Arial" pitchFamily="34" charset="0"/>
              </a:rPr>
              <a:t>Nastávají tyto účetní případy:</a:t>
            </a:r>
            <a:endParaRPr lang="cs-CZ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cs-CZ" b="1" dirty="0" smtClean="0">
                <a:latin typeface="Arial" pitchFamily="34" charset="0"/>
                <a:cs typeface="Arial" pitchFamily="34" charset="0"/>
              </a:rPr>
              <a:t>1. Fa </a:t>
            </a:r>
            <a:r>
              <a:rPr lang="cs-CZ" b="1" dirty="0" smtClean="0">
                <a:latin typeface="Arial" pitchFamily="34" charset="0"/>
                <a:cs typeface="Arial" pitchFamily="34" charset="0"/>
              </a:rPr>
              <a:t>V </a:t>
            </a:r>
            <a:r>
              <a:rPr lang="cs-CZ" b="1" dirty="0" smtClean="0">
                <a:latin typeface="Arial" pitchFamily="34" charset="0"/>
                <a:cs typeface="Arial" pitchFamily="34" charset="0"/>
              </a:rPr>
              <a:t>za prodané služby 			Kč 24 000,- </a:t>
            </a:r>
            <a:endParaRPr lang="cs-CZ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cs-CZ" b="1" dirty="0" smtClean="0">
                <a:latin typeface="Arial" pitchFamily="34" charset="0"/>
                <a:cs typeface="Arial" pitchFamily="34" charset="0"/>
              </a:rPr>
              <a:t>    Cena bez DPH				Kč 20 000,- 	311/602</a:t>
            </a:r>
            <a:endParaRPr lang="cs-CZ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cs-CZ" b="1" dirty="0" smtClean="0">
                <a:latin typeface="Arial" pitchFamily="34" charset="0"/>
                <a:cs typeface="Arial" pitchFamily="34" charset="0"/>
              </a:rPr>
              <a:t>    DPH  20 %	 			Kč   4 000,-	     /</a:t>
            </a:r>
            <a:r>
              <a:rPr lang="cs-CZ" b="1" dirty="0" smtClean="0">
                <a:latin typeface="Arial" pitchFamily="34" charset="0"/>
                <a:cs typeface="Arial" pitchFamily="34" charset="0"/>
              </a:rPr>
              <a:t>343</a:t>
            </a:r>
          </a:p>
          <a:p>
            <a:pPr>
              <a:buNone/>
            </a:pPr>
            <a:endParaRPr lang="cs-CZ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cs-CZ" b="1" dirty="0" smtClean="0">
                <a:latin typeface="Arial" pitchFamily="34" charset="0"/>
                <a:cs typeface="Arial" pitchFamily="34" charset="0"/>
              </a:rPr>
              <a:t>2. Výpis z </a:t>
            </a:r>
            <a:r>
              <a:rPr lang="cs-CZ" b="1" dirty="0" err="1" smtClean="0">
                <a:latin typeface="Arial" pitchFamily="34" charset="0"/>
                <a:cs typeface="Arial" pitchFamily="34" charset="0"/>
              </a:rPr>
              <a:t>b</a:t>
            </a:r>
            <a:r>
              <a:rPr lang="cs-CZ" b="1" dirty="0" smtClean="0">
                <a:latin typeface="Arial" pitchFamily="34" charset="0"/>
                <a:cs typeface="Arial" pitchFamily="34" charset="0"/>
              </a:rPr>
              <a:t>. ú: - úhrada </a:t>
            </a:r>
            <a:r>
              <a:rPr lang="cs-CZ" b="1" dirty="0" smtClean="0">
                <a:latin typeface="Arial" pitchFamily="34" charset="0"/>
                <a:cs typeface="Arial" pitchFamily="34" charset="0"/>
              </a:rPr>
              <a:t>Fa V   </a:t>
            </a:r>
            <a:r>
              <a:rPr lang="cs-CZ" b="1" dirty="0" smtClean="0">
                <a:latin typeface="Arial" pitchFamily="34" charset="0"/>
                <a:cs typeface="Arial" pitchFamily="34" charset="0"/>
              </a:rPr>
              <a:t>		Kč 24 000,-	221/311</a:t>
            </a:r>
            <a:endParaRPr lang="cs-CZ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cs-CZ" b="1" dirty="0" smtClean="0">
                <a:latin typeface="Arial" pitchFamily="34" charset="0"/>
                <a:cs typeface="Arial" pitchFamily="34" charset="0"/>
              </a:rPr>
              <a:t> </a:t>
            </a:r>
            <a:endParaRPr lang="cs-CZ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cs-CZ" b="1" u="sng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b="1" u="sng" dirty="0" err="1" smtClean="0">
                <a:latin typeface="Arial" pitchFamily="34" charset="0"/>
                <a:cs typeface="Arial" pitchFamily="34" charset="0"/>
              </a:rPr>
              <a:t>Md</a:t>
            </a:r>
            <a:r>
              <a:rPr lang="cs-CZ" b="1" u="sng" dirty="0" smtClean="0">
                <a:latin typeface="Arial" pitchFamily="34" charset="0"/>
                <a:cs typeface="Arial" pitchFamily="34" charset="0"/>
              </a:rPr>
              <a:t> 311 – Odběratelé   D</a:t>
            </a:r>
            <a:r>
              <a:rPr lang="cs-CZ" b="1" dirty="0" smtClean="0">
                <a:latin typeface="Arial" pitchFamily="34" charset="0"/>
                <a:cs typeface="Arial" pitchFamily="34" charset="0"/>
              </a:rPr>
              <a:t>    </a:t>
            </a:r>
            <a:r>
              <a:rPr lang="cs-CZ" b="1" u="sng" dirty="0" err="1" smtClean="0">
                <a:latin typeface="Arial" pitchFamily="34" charset="0"/>
                <a:cs typeface="Arial" pitchFamily="34" charset="0"/>
              </a:rPr>
              <a:t>Md</a:t>
            </a:r>
            <a:r>
              <a:rPr lang="cs-CZ" b="1" u="sng" dirty="0" smtClean="0">
                <a:latin typeface="Arial" pitchFamily="34" charset="0"/>
                <a:cs typeface="Arial" pitchFamily="34" charset="0"/>
              </a:rPr>
              <a:t>  602 – Tržby za služby  D </a:t>
            </a:r>
            <a:r>
              <a:rPr lang="cs-CZ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b="1" u="sng" dirty="0" err="1" smtClean="0">
                <a:latin typeface="Arial" pitchFamily="34" charset="0"/>
                <a:cs typeface="Arial" pitchFamily="34" charset="0"/>
              </a:rPr>
              <a:t>Md</a:t>
            </a:r>
            <a:r>
              <a:rPr lang="cs-CZ" b="1" u="sng" dirty="0" smtClean="0">
                <a:latin typeface="Arial" pitchFamily="34" charset="0"/>
                <a:cs typeface="Arial" pitchFamily="34" charset="0"/>
              </a:rPr>
              <a:t>     343 - DPH          D   </a:t>
            </a:r>
            <a:r>
              <a:rPr lang="cs-CZ" b="1" dirty="0" smtClean="0">
                <a:latin typeface="Arial" pitchFamily="34" charset="0"/>
                <a:cs typeface="Arial" pitchFamily="34" charset="0"/>
              </a:rPr>
              <a:t>                         </a:t>
            </a:r>
            <a:endParaRPr lang="cs-CZ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cs-CZ" b="1" dirty="0" smtClean="0">
                <a:latin typeface="Arial" pitchFamily="34" charset="0"/>
                <a:cs typeface="Arial" pitchFamily="34" charset="0"/>
              </a:rPr>
              <a:t>PS		    2) 24 000,-		       1a) 4 000,-		    1b) 20 000,-         	</a:t>
            </a:r>
            <a:endParaRPr lang="cs-CZ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cs-CZ" b="1" dirty="0" smtClean="0">
                <a:latin typeface="Arial" pitchFamily="34" charset="0"/>
                <a:cs typeface="Arial" pitchFamily="34" charset="0"/>
              </a:rPr>
              <a:t>1) 24 000,-             </a:t>
            </a:r>
            <a:endParaRPr lang="cs-CZ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cs-CZ" b="1" dirty="0" smtClean="0">
                <a:latin typeface="Arial" pitchFamily="34" charset="0"/>
                <a:cs typeface="Arial" pitchFamily="34" charset="0"/>
              </a:rPr>
              <a:t> </a:t>
            </a:r>
            <a:endParaRPr lang="cs-CZ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cs-CZ" b="1" dirty="0" smtClean="0">
                <a:latin typeface="Arial" pitchFamily="34" charset="0"/>
                <a:cs typeface="Arial" pitchFamily="34" charset="0"/>
              </a:rPr>
              <a:t> </a:t>
            </a:r>
            <a:r>
              <a:rPr lang="cs-CZ" b="1" u="sng" dirty="0" err="1" smtClean="0">
                <a:latin typeface="Arial" pitchFamily="34" charset="0"/>
                <a:cs typeface="Arial" pitchFamily="34" charset="0"/>
              </a:rPr>
              <a:t>Md</a:t>
            </a:r>
            <a:r>
              <a:rPr lang="cs-CZ" b="1" u="sng" dirty="0" smtClean="0">
                <a:latin typeface="Arial" pitchFamily="34" charset="0"/>
                <a:cs typeface="Arial" pitchFamily="34" charset="0"/>
              </a:rPr>
              <a:t>     </a:t>
            </a:r>
            <a:r>
              <a:rPr lang="cs-CZ" b="1" u="sng" dirty="0" smtClean="0">
                <a:latin typeface="Arial" pitchFamily="34" charset="0"/>
                <a:cs typeface="Arial" pitchFamily="34" charset="0"/>
              </a:rPr>
              <a:t>221 – B. Ú.                       D   </a:t>
            </a:r>
            <a:r>
              <a:rPr lang="cs-CZ" b="1" dirty="0" smtClean="0">
                <a:latin typeface="Arial" pitchFamily="34" charset="0"/>
                <a:cs typeface="Arial" pitchFamily="34" charset="0"/>
              </a:rPr>
              <a:t>                            </a:t>
            </a:r>
            <a:endParaRPr lang="cs-CZ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cs-CZ" b="1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cs-CZ" b="1" dirty="0" smtClean="0">
                <a:latin typeface="Arial" pitchFamily="34" charset="0"/>
                <a:cs typeface="Arial" pitchFamily="34" charset="0"/>
              </a:rPr>
              <a:t>2)  24 000,-	 	</a:t>
            </a:r>
            <a:endParaRPr lang="cs-CZ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cs-CZ" b="1" dirty="0" smtClean="0">
                <a:latin typeface="Arial" pitchFamily="34" charset="0"/>
                <a:cs typeface="Arial" pitchFamily="34" charset="0"/>
              </a:rPr>
              <a:t> </a:t>
            </a:r>
            <a:endParaRPr lang="cs-CZ" dirty="0" smtClean="0">
              <a:latin typeface="Arial" pitchFamily="34" charset="0"/>
              <a:cs typeface="Arial" pitchFamily="34" charset="0"/>
            </a:endParaRPr>
          </a:p>
          <a:p>
            <a:endParaRPr lang="cs-CZ" dirty="0"/>
          </a:p>
        </p:txBody>
      </p:sp>
      <p:cxnSp>
        <p:nvCxnSpPr>
          <p:cNvPr id="5" name="Přímá spojovací čára 4"/>
          <p:cNvCxnSpPr/>
          <p:nvPr/>
        </p:nvCxnSpPr>
        <p:spPr>
          <a:xfrm flipV="1">
            <a:off x="1547664" y="4365104"/>
            <a:ext cx="0" cy="7920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Přímá spojovací čára 7"/>
          <p:cNvCxnSpPr/>
          <p:nvPr/>
        </p:nvCxnSpPr>
        <p:spPr>
          <a:xfrm>
            <a:off x="4499992" y="4365104"/>
            <a:ext cx="0" cy="64807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Přímá spojovací čára 9"/>
          <p:cNvCxnSpPr/>
          <p:nvPr/>
        </p:nvCxnSpPr>
        <p:spPr>
          <a:xfrm>
            <a:off x="7164288" y="4365104"/>
            <a:ext cx="0" cy="64807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Přímá spojovací čára 11"/>
          <p:cNvCxnSpPr/>
          <p:nvPr/>
        </p:nvCxnSpPr>
        <p:spPr>
          <a:xfrm>
            <a:off x="1907704" y="5517232"/>
            <a:ext cx="0" cy="5760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cs-CZ" sz="2400" dirty="0" smtClean="0">
                <a:latin typeface="Arial" pitchFamily="34" charset="0"/>
                <a:cs typeface="Arial" pitchFamily="34" charset="0"/>
              </a:rPr>
            </a:br>
            <a:r>
              <a:rPr lang="cs-CZ" sz="2400" dirty="0" smtClean="0">
                <a:latin typeface="Arial" pitchFamily="34" charset="0"/>
                <a:cs typeface="Arial" pitchFamily="34" charset="0"/>
              </a:rPr>
              <a:t>     </a:t>
            </a:r>
            <a:r>
              <a:rPr lang="cs-CZ" sz="2400" b="1" u="sng" dirty="0" smtClean="0">
                <a:latin typeface="Arial" pitchFamily="34" charset="0"/>
                <a:cs typeface="Arial" pitchFamily="34" charset="0"/>
              </a:rPr>
              <a:t>Účet 314 - Poskytnuté provozní  zálohy</a:t>
            </a:r>
            <a:r>
              <a:rPr lang="cs-CZ" sz="24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cs-CZ" sz="2400" dirty="0" smtClean="0">
                <a:latin typeface="Arial" pitchFamily="34" charset="0"/>
                <a:cs typeface="Arial" pitchFamily="34" charset="0"/>
              </a:rPr>
            </a:br>
            <a:endParaRPr lang="cs-CZ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endParaRPr lang="cs-CZ" sz="21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cs-CZ" sz="2100" b="1" dirty="0" smtClean="0">
                <a:latin typeface="Arial" pitchFamily="34" charset="0"/>
                <a:cs typeface="Arial" pitchFamily="34" charset="0"/>
              </a:rPr>
              <a:t>    Zálohy poskytujeme svému dodavateli ještě před provedením zakázky.</a:t>
            </a:r>
            <a:endParaRPr lang="cs-CZ" sz="21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cs-CZ" sz="2100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cs-CZ" sz="2100" b="1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cs-CZ" sz="2100" b="1" u="sng" dirty="0" smtClean="0">
                <a:latin typeface="Arial" pitchFamily="34" charset="0"/>
                <a:cs typeface="Arial" pitchFamily="34" charset="0"/>
              </a:rPr>
              <a:t>Účetní případy:</a:t>
            </a:r>
          </a:p>
          <a:p>
            <a:pPr>
              <a:buNone/>
            </a:pPr>
            <a:endParaRPr lang="cs-CZ" sz="21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cs-CZ" sz="2100" b="1" dirty="0" smtClean="0">
                <a:latin typeface="Arial" pitchFamily="34" charset="0"/>
                <a:cs typeface="Arial" pitchFamily="34" charset="0"/>
              </a:rPr>
              <a:t>	1. Poskytnutí zálohy                       	          	314/221</a:t>
            </a:r>
            <a:endParaRPr lang="cs-CZ" sz="21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cs-CZ" sz="2100" b="1" dirty="0" smtClean="0">
                <a:latin typeface="Arial" pitchFamily="34" charset="0"/>
                <a:cs typeface="Arial" pitchFamily="34" charset="0"/>
              </a:rPr>
              <a:t> </a:t>
            </a:r>
            <a:endParaRPr lang="cs-CZ" sz="21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cs-CZ" sz="2100" b="1" dirty="0" smtClean="0">
                <a:latin typeface="Arial" pitchFamily="34" charset="0"/>
                <a:cs typeface="Arial" pitchFamily="34" charset="0"/>
              </a:rPr>
              <a:t>	2. Fa </a:t>
            </a:r>
            <a:r>
              <a:rPr lang="cs-CZ" sz="2100" b="1" dirty="0" smtClean="0">
                <a:latin typeface="Arial" pitchFamily="34" charset="0"/>
                <a:cs typeface="Arial" pitchFamily="34" charset="0"/>
              </a:rPr>
              <a:t>P </a:t>
            </a:r>
            <a:r>
              <a:rPr lang="cs-CZ" sz="2100" b="1" dirty="0" smtClean="0">
                <a:latin typeface="Arial" pitchFamily="34" charset="0"/>
                <a:cs typeface="Arial" pitchFamily="34" charset="0"/>
              </a:rPr>
              <a:t>za zakázku                                    	518/321</a:t>
            </a:r>
            <a:endParaRPr lang="cs-CZ" sz="21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cs-CZ" sz="2100" b="1" dirty="0" smtClean="0">
                <a:latin typeface="Arial" pitchFamily="34" charset="0"/>
                <a:cs typeface="Arial" pitchFamily="34" charset="0"/>
              </a:rPr>
              <a:t> </a:t>
            </a:r>
            <a:endParaRPr lang="cs-CZ" sz="21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cs-CZ" sz="2100" b="1" dirty="0" smtClean="0">
                <a:latin typeface="Arial" pitchFamily="34" charset="0"/>
                <a:cs typeface="Arial" pitchFamily="34" charset="0"/>
              </a:rPr>
              <a:t>	3. Zúčtování poskytnuté zálohy                 	321/314</a:t>
            </a:r>
            <a:endParaRPr lang="cs-CZ" sz="21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cs-CZ" sz="2100" b="1" dirty="0" smtClean="0">
                <a:latin typeface="Arial" pitchFamily="34" charset="0"/>
                <a:cs typeface="Arial" pitchFamily="34" charset="0"/>
              </a:rPr>
              <a:t> </a:t>
            </a:r>
            <a:endParaRPr lang="cs-CZ" sz="21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cs-CZ" sz="2100" b="1" dirty="0" smtClean="0">
                <a:latin typeface="Arial" pitchFamily="34" charset="0"/>
                <a:cs typeface="Arial" pitchFamily="34" charset="0"/>
              </a:rPr>
              <a:t>	4. Výpis z B. Ú.:  platba zbylé části            	321/221  </a:t>
            </a:r>
            <a:endParaRPr lang="cs-CZ" sz="21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cs-CZ" sz="2100" b="1" dirty="0" smtClean="0">
                <a:latin typeface="Arial" pitchFamily="34" charset="0"/>
                <a:cs typeface="Arial" pitchFamily="34" charset="0"/>
              </a:rPr>
              <a:t> </a:t>
            </a:r>
            <a:endParaRPr lang="cs-CZ" sz="21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b="1" u="sng" dirty="0" smtClean="0"/>
              <a:t>Účet 314 - Poskytnuté provozní  </a:t>
            </a:r>
            <a:r>
              <a:rPr lang="cs-CZ" sz="2400" b="1" u="sng" dirty="0" smtClean="0"/>
              <a:t>zálohy – příklad:</a:t>
            </a:r>
            <a:r>
              <a:rPr lang="cs-CZ" sz="2400" dirty="0" smtClean="0"/>
              <a:t/>
            </a:r>
            <a:br>
              <a:rPr lang="cs-CZ" sz="2400" dirty="0" smtClean="0"/>
            </a:br>
            <a:endParaRPr lang="cs-CZ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700808"/>
            <a:ext cx="8229600" cy="4389120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cs-CZ" b="1" dirty="0" smtClean="0">
                <a:latin typeface="Arial" pitchFamily="34" charset="0"/>
                <a:cs typeface="Arial" pitchFamily="34" charset="0"/>
              </a:rPr>
              <a:t>	</a:t>
            </a:r>
          </a:p>
          <a:p>
            <a:pPr>
              <a:buNone/>
            </a:pPr>
            <a:endParaRPr lang="cs-CZ" dirty="0" smtClean="0">
              <a:latin typeface="Arial" pitchFamily="34" charset="0"/>
              <a:cs typeface="Arial" pitchFamily="34" charset="0"/>
            </a:endParaRPr>
          </a:p>
          <a:p>
            <a:pPr lvl="0">
              <a:buNone/>
            </a:pPr>
            <a:r>
              <a:rPr lang="cs-CZ" b="1" dirty="0" smtClean="0">
                <a:latin typeface="Arial" pitchFamily="34" charset="0"/>
                <a:cs typeface="Arial" pitchFamily="34" charset="0"/>
              </a:rPr>
              <a:t>	1. Firma </a:t>
            </a:r>
            <a:r>
              <a:rPr lang="cs-CZ" b="1" dirty="0" err="1" smtClean="0">
                <a:latin typeface="Arial" pitchFamily="34" charset="0"/>
                <a:cs typeface="Arial" pitchFamily="34" charset="0"/>
              </a:rPr>
              <a:t>Kara</a:t>
            </a:r>
            <a:r>
              <a:rPr lang="cs-CZ" b="1" dirty="0" smtClean="0">
                <a:latin typeface="Arial" pitchFamily="34" charset="0"/>
                <a:cs typeface="Arial" pitchFamily="34" charset="0"/>
              </a:rPr>
              <a:t> poskytla zálohu na nákup materiálu Kč    40 000,-	314/221</a:t>
            </a:r>
            <a:endParaRPr lang="cs-CZ" dirty="0" smtClean="0">
              <a:latin typeface="Arial" pitchFamily="34" charset="0"/>
              <a:cs typeface="Arial" pitchFamily="34" charset="0"/>
            </a:endParaRPr>
          </a:p>
          <a:p>
            <a:pPr lvl="0">
              <a:buNone/>
            </a:pPr>
            <a:r>
              <a:rPr lang="cs-CZ" b="1" dirty="0" smtClean="0">
                <a:latin typeface="Arial" pitchFamily="34" charset="0"/>
                <a:cs typeface="Arial" pitchFamily="34" charset="0"/>
              </a:rPr>
              <a:t>	2. Fa </a:t>
            </a:r>
            <a:r>
              <a:rPr lang="cs-CZ" b="1" dirty="0" smtClean="0">
                <a:latin typeface="Arial" pitchFamily="34" charset="0"/>
                <a:cs typeface="Arial" pitchFamily="34" charset="0"/>
              </a:rPr>
              <a:t>P </a:t>
            </a:r>
            <a:r>
              <a:rPr lang="cs-CZ" b="1" dirty="0" smtClean="0">
                <a:latin typeface="Arial" pitchFamily="34" charset="0"/>
                <a:cs typeface="Arial" pitchFamily="34" charset="0"/>
              </a:rPr>
              <a:t>za materiál </a:t>
            </a:r>
            <a:r>
              <a:rPr lang="cs-CZ" b="1" dirty="0" err="1" smtClean="0">
                <a:latin typeface="Arial" pitchFamily="34" charset="0"/>
                <a:cs typeface="Arial" pitchFamily="34" charset="0"/>
              </a:rPr>
              <a:t>zp</a:t>
            </a:r>
            <a:r>
              <a:rPr lang="cs-CZ" b="1" dirty="0" smtClean="0">
                <a:latin typeface="Arial" pitchFamily="34" charset="0"/>
                <a:cs typeface="Arial" pitchFamily="34" charset="0"/>
              </a:rPr>
              <a:t>. B                                             Kč 100 000,-	501/321</a:t>
            </a:r>
            <a:endParaRPr lang="cs-CZ" dirty="0" smtClean="0">
              <a:latin typeface="Arial" pitchFamily="34" charset="0"/>
              <a:cs typeface="Arial" pitchFamily="34" charset="0"/>
            </a:endParaRPr>
          </a:p>
          <a:p>
            <a:pPr lvl="0">
              <a:buNone/>
            </a:pPr>
            <a:r>
              <a:rPr lang="cs-CZ" b="1" dirty="0" smtClean="0">
                <a:latin typeface="Arial" pitchFamily="34" charset="0"/>
                <a:cs typeface="Arial" pitchFamily="34" charset="0"/>
              </a:rPr>
              <a:t>	3. Zúčtování poskytnuté zálohy  		          Kč   40 000,-	321/314</a:t>
            </a:r>
            <a:endParaRPr lang="cs-CZ" dirty="0" smtClean="0">
              <a:latin typeface="Arial" pitchFamily="34" charset="0"/>
              <a:cs typeface="Arial" pitchFamily="34" charset="0"/>
            </a:endParaRPr>
          </a:p>
          <a:p>
            <a:pPr lvl="0">
              <a:buNone/>
            </a:pPr>
            <a:r>
              <a:rPr lang="cs-CZ" b="1" dirty="0" smtClean="0">
                <a:latin typeface="Arial" pitchFamily="34" charset="0"/>
                <a:cs typeface="Arial" pitchFamily="34" charset="0"/>
              </a:rPr>
              <a:t>	4. Výpis z </a:t>
            </a:r>
            <a:r>
              <a:rPr lang="cs-CZ" b="1" dirty="0" smtClean="0">
                <a:latin typeface="Arial" pitchFamily="34" charset="0"/>
                <a:cs typeface="Arial" pitchFamily="34" charset="0"/>
              </a:rPr>
              <a:t>B. Ú: </a:t>
            </a:r>
            <a:r>
              <a:rPr lang="cs-CZ" b="1" dirty="0" smtClean="0">
                <a:latin typeface="Arial" pitchFamily="34" charset="0"/>
                <a:cs typeface="Arial" pitchFamily="34" charset="0"/>
              </a:rPr>
              <a:t>- úhrada zbylé části 	          Kč   60 000,- 	321/221	</a:t>
            </a:r>
            <a:endParaRPr lang="cs-CZ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cs-CZ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cs-CZ" b="1" dirty="0" smtClean="0">
                <a:latin typeface="Arial" pitchFamily="34" charset="0"/>
                <a:cs typeface="Arial" pitchFamily="34" charset="0"/>
              </a:rPr>
              <a:t> </a:t>
            </a:r>
            <a:endParaRPr lang="cs-CZ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cs-CZ" b="1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cs-CZ" b="1" u="sng" dirty="0" err="1" smtClean="0">
                <a:latin typeface="Arial" pitchFamily="34" charset="0"/>
                <a:cs typeface="Arial" pitchFamily="34" charset="0"/>
              </a:rPr>
              <a:t>Md</a:t>
            </a:r>
            <a:r>
              <a:rPr lang="cs-CZ" b="1" u="sng" dirty="0" smtClean="0">
                <a:latin typeface="Arial" pitchFamily="34" charset="0"/>
                <a:cs typeface="Arial" pitchFamily="34" charset="0"/>
              </a:rPr>
              <a:t>   221 – B. Ú.    D   </a:t>
            </a:r>
            <a:r>
              <a:rPr lang="cs-CZ" b="1" dirty="0" smtClean="0">
                <a:latin typeface="Arial" pitchFamily="34" charset="0"/>
                <a:cs typeface="Arial" pitchFamily="34" charset="0"/>
              </a:rPr>
              <a:t>    </a:t>
            </a:r>
            <a:r>
              <a:rPr lang="cs-CZ" b="1" u="sng" dirty="0" err="1" smtClean="0">
                <a:latin typeface="Arial" pitchFamily="34" charset="0"/>
                <a:cs typeface="Arial" pitchFamily="34" charset="0"/>
              </a:rPr>
              <a:t>Md</a:t>
            </a:r>
            <a:r>
              <a:rPr lang="cs-CZ" b="1" u="sng" dirty="0" smtClean="0">
                <a:latin typeface="Arial" pitchFamily="34" charset="0"/>
                <a:cs typeface="Arial" pitchFamily="34" charset="0"/>
              </a:rPr>
              <a:t>  314 – </a:t>
            </a:r>
            <a:r>
              <a:rPr lang="cs-CZ" b="1" u="sng" dirty="0" err="1" smtClean="0">
                <a:latin typeface="Arial" pitchFamily="34" charset="0"/>
                <a:cs typeface="Arial" pitchFamily="34" charset="0"/>
              </a:rPr>
              <a:t>Posk</a:t>
            </a:r>
            <a:r>
              <a:rPr lang="cs-CZ" b="1" u="sng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cs-CZ" b="1" u="sng" dirty="0" err="1" smtClean="0">
                <a:latin typeface="Arial" pitchFamily="34" charset="0"/>
                <a:cs typeface="Arial" pitchFamily="34" charset="0"/>
              </a:rPr>
              <a:t>prov</a:t>
            </a:r>
            <a:r>
              <a:rPr lang="cs-CZ" b="1" u="sng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cs-CZ" b="1" u="sng" dirty="0" err="1" smtClean="0">
                <a:latin typeface="Arial" pitchFamily="34" charset="0"/>
                <a:cs typeface="Arial" pitchFamily="34" charset="0"/>
              </a:rPr>
              <a:t>zál</a:t>
            </a:r>
            <a:r>
              <a:rPr lang="cs-CZ" b="1" u="sng" dirty="0" smtClean="0">
                <a:latin typeface="Arial" pitchFamily="34" charset="0"/>
                <a:cs typeface="Arial" pitchFamily="34" charset="0"/>
              </a:rPr>
              <a:t>. D</a:t>
            </a:r>
            <a:r>
              <a:rPr lang="cs-CZ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b="1" u="sng" dirty="0" err="1" smtClean="0">
                <a:latin typeface="Arial" pitchFamily="34" charset="0"/>
                <a:cs typeface="Arial" pitchFamily="34" charset="0"/>
              </a:rPr>
              <a:t>Md</a:t>
            </a:r>
            <a:r>
              <a:rPr lang="cs-CZ" b="1" u="sng" dirty="0" smtClean="0">
                <a:latin typeface="Arial" pitchFamily="34" charset="0"/>
                <a:cs typeface="Arial" pitchFamily="34" charset="0"/>
              </a:rPr>
              <a:t> 501 – </a:t>
            </a:r>
            <a:r>
              <a:rPr lang="cs-CZ" b="1" u="sng" dirty="0" err="1" smtClean="0">
                <a:latin typeface="Arial" pitchFamily="34" charset="0"/>
                <a:cs typeface="Arial" pitchFamily="34" charset="0"/>
              </a:rPr>
              <a:t>Spotř</a:t>
            </a:r>
            <a:r>
              <a:rPr lang="cs-CZ" b="1" u="sng" dirty="0" smtClean="0">
                <a:latin typeface="Arial" pitchFamily="34" charset="0"/>
                <a:cs typeface="Arial" pitchFamily="34" charset="0"/>
              </a:rPr>
              <a:t>. mater.   D   </a:t>
            </a:r>
            <a:r>
              <a:rPr lang="cs-CZ" b="1" dirty="0" smtClean="0">
                <a:latin typeface="Arial" pitchFamily="34" charset="0"/>
                <a:cs typeface="Arial" pitchFamily="34" charset="0"/>
              </a:rPr>
              <a:t>                         </a:t>
            </a:r>
            <a:endParaRPr lang="cs-CZ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cs-CZ" b="1" dirty="0" smtClean="0">
                <a:latin typeface="Arial" pitchFamily="34" charset="0"/>
                <a:cs typeface="Arial" pitchFamily="34" charset="0"/>
              </a:rPr>
              <a:t>	PS 	          1) 40 000,-    PS	      3) 40 000,-      2) 100 000,-	          	          4) 60 000,-    1) 40 000,-  	</a:t>
            </a:r>
            <a:endParaRPr lang="cs-CZ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cs-CZ" b="1" dirty="0" smtClean="0">
                <a:latin typeface="Arial" pitchFamily="34" charset="0"/>
                <a:cs typeface="Arial" pitchFamily="34" charset="0"/>
              </a:rPr>
              <a:t>		          	      	</a:t>
            </a:r>
            <a:endParaRPr lang="cs-CZ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cs-CZ" b="1" dirty="0" smtClean="0">
                <a:latin typeface="Arial" pitchFamily="34" charset="0"/>
                <a:cs typeface="Arial" pitchFamily="34" charset="0"/>
              </a:rPr>
              <a:t> </a:t>
            </a:r>
            <a:endParaRPr lang="cs-CZ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cs-CZ" b="1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cs-CZ" b="1" u="sng" dirty="0" err="1" smtClean="0">
                <a:latin typeface="Arial" pitchFamily="34" charset="0"/>
                <a:cs typeface="Arial" pitchFamily="34" charset="0"/>
              </a:rPr>
              <a:t>Md</a:t>
            </a:r>
            <a:r>
              <a:rPr lang="cs-CZ" b="1" u="sng" dirty="0" smtClean="0">
                <a:latin typeface="Arial" pitchFamily="34" charset="0"/>
                <a:cs typeface="Arial" pitchFamily="34" charset="0"/>
              </a:rPr>
              <a:t>     321 – Dodavatelé       D   </a:t>
            </a:r>
            <a:r>
              <a:rPr lang="cs-CZ" b="1" dirty="0" smtClean="0">
                <a:latin typeface="Arial" pitchFamily="34" charset="0"/>
                <a:cs typeface="Arial" pitchFamily="34" charset="0"/>
              </a:rPr>
              <a:t>                             </a:t>
            </a:r>
            <a:endParaRPr lang="cs-CZ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cs-CZ" b="1" dirty="0" smtClean="0">
                <a:latin typeface="Arial" pitchFamily="34" charset="0"/>
                <a:cs typeface="Arial" pitchFamily="34" charset="0"/>
              </a:rPr>
              <a:t>	3) 40 000,-	PS	</a:t>
            </a:r>
            <a:endParaRPr lang="cs-CZ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cs-CZ" b="1" dirty="0" smtClean="0">
                <a:latin typeface="Arial" pitchFamily="34" charset="0"/>
                <a:cs typeface="Arial" pitchFamily="34" charset="0"/>
              </a:rPr>
              <a:t>	4) 60 000,-	2) 100 000,-   </a:t>
            </a:r>
            <a:endParaRPr lang="cs-CZ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cs-CZ" b="1" dirty="0" smtClean="0">
                <a:latin typeface="Arial" pitchFamily="34" charset="0"/>
                <a:cs typeface="Arial" pitchFamily="34" charset="0"/>
              </a:rPr>
              <a:t> </a:t>
            </a:r>
            <a:endParaRPr lang="cs-CZ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cs-CZ" dirty="0"/>
          </a:p>
        </p:txBody>
      </p:sp>
      <p:cxnSp>
        <p:nvCxnSpPr>
          <p:cNvPr id="5" name="Přímá spojovací čára 4"/>
          <p:cNvCxnSpPr/>
          <p:nvPr/>
        </p:nvCxnSpPr>
        <p:spPr>
          <a:xfrm>
            <a:off x="1907704" y="3861048"/>
            <a:ext cx="0" cy="5760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Přímá spojovací čára 6"/>
          <p:cNvCxnSpPr/>
          <p:nvPr/>
        </p:nvCxnSpPr>
        <p:spPr>
          <a:xfrm>
            <a:off x="4499992" y="3861048"/>
            <a:ext cx="0" cy="5760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ovací čára 8"/>
          <p:cNvCxnSpPr/>
          <p:nvPr/>
        </p:nvCxnSpPr>
        <p:spPr>
          <a:xfrm>
            <a:off x="7020272" y="3861048"/>
            <a:ext cx="0" cy="50405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ovací čára 10"/>
          <p:cNvCxnSpPr/>
          <p:nvPr/>
        </p:nvCxnSpPr>
        <p:spPr>
          <a:xfrm>
            <a:off x="2123728" y="5085184"/>
            <a:ext cx="0" cy="7200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b="1" dirty="0" smtClean="0">
                <a:latin typeface="Arial" pitchFamily="34" charset="0"/>
                <a:cs typeface="Arial" pitchFamily="34" charset="0"/>
              </a:rPr>
              <a:t>    </a:t>
            </a:r>
            <a:r>
              <a:rPr lang="cs-CZ" sz="2400" b="1" u="sng" dirty="0" smtClean="0">
                <a:latin typeface="Arial" pitchFamily="34" charset="0"/>
                <a:cs typeface="Arial" pitchFamily="34" charset="0"/>
              </a:rPr>
              <a:t>Účet </a:t>
            </a:r>
            <a:r>
              <a:rPr lang="cs-CZ" sz="2400" b="1" u="sng" dirty="0" smtClean="0">
                <a:latin typeface="Arial" pitchFamily="34" charset="0"/>
                <a:cs typeface="Arial" pitchFamily="34" charset="0"/>
              </a:rPr>
              <a:t>321 - Dodavatelé </a:t>
            </a:r>
            <a:r>
              <a:rPr lang="cs-CZ" sz="24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cs-CZ" sz="2400" dirty="0" smtClean="0">
                <a:latin typeface="Arial" pitchFamily="34" charset="0"/>
                <a:cs typeface="Arial" pitchFamily="34" charset="0"/>
              </a:rPr>
            </a:br>
            <a:endParaRPr lang="cs-CZ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cs-CZ" b="1" dirty="0" smtClean="0"/>
              <a:t> </a:t>
            </a:r>
            <a:endParaRPr lang="cs-CZ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cs-CZ" b="1" dirty="0" smtClean="0">
                <a:latin typeface="Arial" pitchFamily="34" charset="0"/>
                <a:cs typeface="Arial" pitchFamily="34" charset="0"/>
              </a:rPr>
              <a:t>	</a:t>
            </a:r>
            <a:endParaRPr lang="cs-CZ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cs-CZ" b="1" dirty="0" smtClean="0">
                <a:latin typeface="Arial" pitchFamily="34" charset="0"/>
                <a:cs typeface="Arial" pitchFamily="34" charset="0"/>
              </a:rPr>
              <a:t>	Účtují se zde závazky vůči dodavatelům materiálu, služeb a investic s dobou splatnosti do </a:t>
            </a:r>
            <a:r>
              <a:rPr lang="cs-CZ" b="1" dirty="0" smtClean="0">
                <a:latin typeface="Arial" pitchFamily="34" charset="0"/>
                <a:cs typeface="Arial" pitchFamily="34" charset="0"/>
              </a:rPr>
              <a:t>jednoho roku.</a:t>
            </a:r>
          </a:p>
          <a:p>
            <a:pPr>
              <a:buNone/>
            </a:pPr>
            <a:endParaRPr lang="cs-CZ" dirty="0" smtClean="0">
              <a:latin typeface="Arial" pitchFamily="34" charset="0"/>
              <a:cs typeface="Arial" pitchFamily="34" charset="0"/>
            </a:endParaRPr>
          </a:p>
          <a:p>
            <a:pPr marL="514350" lvl="0" indent="-514350">
              <a:buNone/>
            </a:pPr>
            <a:r>
              <a:rPr lang="cs-CZ" b="1" dirty="0" smtClean="0">
                <a:latin typeface="Arial" pitchFamily="34" charset="0"/>
                <a:cs typeface="Arial" pitchFamily="34" charset="0"/>
              </a:rPr>
              <a:t>      1.   Fa P </a:t>
            </a:r>
            <a:r>
              <a:rPr lang="cs-CZ" b="1" dirty="0" smtClean="0">
                <a:latin typeface="Arial" pitchFamily="34" charset="0"/>
                <a:cs typeface="Arial" pitchFamily="34" charset="0"/>
              </a:rPr>
              <a:t>za materiál </a:t>
            </a:r>
            <a:r>
              <a:rPr lang="cs-CZ" b="1" dirty="0" err="1" smtClean="0">
                <a:latin typeface="Arial" pitchFamily="34" charset="0"/>
                <a:cs typeface="Arial" pitchFamily="34" charset="0"/>
              </a:rPr>
              <a:t>zp</a:t>
            </a:r>
            <a:r>
              <a:rPr lang="cs-CZ" b="1" dirty="0" smtClean="0">
                <a:latin typeface="Arial" pitchFamily="34" charset="0"/>
                <a:cs typeface="Arial" pitchFamily="34" charset="0"/>
              </a:rPr>
              <a:t>. B		 		Kč 12 000,- </a:t>
            </a:r>
            <a:endParaRPr lang="cs-CZ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cs-CZ" b="1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cs-CZ" b="1" dirty="0" smtClean="0">
                <a:latin typeface="Arial" pitchFamily="34" charset="0"/>
                <a:cs typeface="Arial" pitchFamily="34" charset="0"/>
              </a:rPr>
              <a:t>      Cena </a:t>
            </a:r>
            <a:r>
              <a:rPr lang="cs-CZ" b="1" dirty="0" smtClean="0">
                <a:latin typeface="Arial" pitchFamily="34" charset="0"/>
                <a:cs typeface="Arial" pitchFamily="34" charset="0"/>
              </a:rPr>
              <a:t>bez DPH					Kč 10 000,-</a:t>
            </a:r>
            <a:endParaRPr lang="cs-CZ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cs-CZ" b="1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cs-CZ" b="1" dirty="0" smtClean="0">
                <a:latin typeface="Arial" pitchFamily="34" charset="0"/>
                <a:cs typeface="Arial" pitchFamily="34" charset="0"/>
              </a:rPr>
              <a:t>      DPH </a:t>
            </a:r>
            <a:r>
              <a:rPr lang="cs-CZ" b="1" dirty="0" smtClean="0">
                <a:latin typeface="Arial" pitchFamily="34" charset="0"/>
                <a:cs typeface="Arial" pitchFamily="34" charset="0"/>
              </a:rPr>
              <a:t>20%					Kč    2 000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,-</a:t>
            </a:r>
          </a:p>
          <a:p>
            <a:pPr>
              <a:buNone/>
            </a:pPr>
            <a:r>
              <a:rPr lang="cs-CZ" b="1" dirty="0" smtClean="0">
                <a:latin typeface="Arial" pitchFamily="34" charset="0"/>
                <a:cs typeface="Arial" pitchFamily="34" charset="0"/>
              </a:rPr>
              <a:t>	</a:t>
            </a:r>
            <a:endParaRPr lang="cs-CZ" dirty="0" smtClean="0">
              <a:latin typeface="Arial" pitchFamily="34" charset="0"/>
              <a:cs typeface="Arial" pitchFamily="34" charset="0"/>
            </a:endParaRPr>
          </a:p>
          <a:p>
            <a:pPr lvl="0">
              <a:buNone/>
            </a:pPr>
            <a:r>
              <a:rPr lang="cs-CZ" b="1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cs-CZ" b="1" dirty="0" smtClean="0">
                <a:latin typeface="Arial" pitchFamily="34" charset="0"/>
                <a:cs typeface="Arial" pitchFamily="34" charset="0"/>
              </a:rPr>
              <a:t>2.   Výpis </a:t>
            </a:r>
            <a:r>
              <a:rPr lang="cs-CZ" b="1" dirty="0" smtClean="0">
                <a:latin typeface="Arial" pitchFamily="34" charset="0"/>
                <a:cs typeface="Arial" pitchFamily="34" charset="0"/>
              </a:rPr>
              <a:t>z </a:t>
            </a:r>
            <a:r>
              <a:rPr lang="cs-CZ" b="1" dirty="0" smtClean="0">
                <a:latin typeface="Arial" pitchFamily="34" charset="0"/>
                <a:cs typeface="Arial" pitchFamily="34" charset="0"/>
              </a:rPr>
              <a:t>B. Ú.: </a:t>
            </a:r>
            <a:r>
              <a:rPr lang="cs-CZ" b="1" dirty="0" smtClean="0">
                <a:latin typeface="Arial" pitchFamily="34" charset="0"/>
                <a:cs typeface="Arial" pitchFamily="34" charset="0"/>
              </a:rPr>
              <a:t>úhrada </a:t>
            </a:r>
            <a:r>
              <a:rPr lang="cs-CZ" b="1" dirty="0" smtClean="0">
                <a:latin typeface="Arial" pitchFamily="34" charset="0"/>
                <a:cs typeface="Arial" pitchFamily="34" charset="0"/>
              </a:rPr>
              <a:t>Fa P </a:t>
            </a:r>
            <a:r>
              <a:rPr lang="cs-CZ" b="1" dirty="0" smtClean="0">
                <a:latin typeface="Arial" pitchFamily="34" charset="0"/>
                <a:cs typeface="Arial" pitchFamily="34" charset="0"/>
              </a:rPr>
              <a:t>za materiál		</a:t>
            </a:r>
            <a:r>
              <a:rPr lang="cs-CZ" b="1" dirty="0" smtClean="0">
                <a:latin typeface="Arial" pitchFamily="34" charset="0"/>
                <a:cs typeface="Arial" pitchFamily="34" charset="0"/>
              </a:rPr>
              <a:t>Kč 12</a:t>
            </a:r>
            <a:r>
              <a:rPr lang="cs-CZ" b="1" dirty="0" smtClean="0">
                <a:latin typeface="Arial" pitchFamily="34" charset="0"/>
                <a:cs typeface="Arial" pitchFamily="34" charset="0"/>
              </a:rPr>
              <a:t> 000,-</a:t>
            </a:r>
            <a:endParaRPr lang="cs-CZ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cs-CZ" b="1" dirty="0" smtClean="0">
                <a:latin typeface="Arial" pitchFamily="34" charset="0"/>
                <a:cs typeface="Arial" pitchFamily="34" charset="0"/>
              </a:rPr>
              <a:t> </a:t>
            </a:r>
            <a:endParaRPr lang="cs-CZ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cs-CZ" b="1" u="sng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b="1" u="sng" dirty="0" err="1" smtClean="0">
                <a:latin typeface="Arial" pitchFamily="34" charset="0"/>
                <a:cs typeface="Arial" pitchFamily="34" charset="0"/>
              </a:rPr>
              <a:t>Md</a:t>
            </a:r>
            <a:r>
              <a:rPr lang="cs-CZ" b="1" u="sng" dirty="0" smtClean="0">
                <a:latin typeface="Arial" pitchFamily="34" charset="0"/>
                <a:cs typeface="Arial" pitchFamily="34" charset="0"/>
              </a:rPr>
              <a:t>    321 – Dodavatelé  D   </a:t>
            </a:r>
            <a:r>
              <a:rPr lang="cs-CZ" b="1" dirty="0" smtClean="0">
                <a:latin typeface="Arial" pitchFamily="34" charset="0"/>
                <a:cs typeface="Arial" pitchFamily="34" charset="0"/>
              </a:rPr>
              <a:t>    </a:t>
            </a:r>
            <a:r>
              <a:rPr lang="cs-CZ" b="1" u="sng" dirty="0" err="1" smtClean="0">
                <a:latin typeface="Arial" pitchFamily="34" charset="0"/>
                <a:cs typeface="Arial" pitchFamily="34" charset="0"/>
              </a:rPr>
              <a:t>Md</a:t>
            </a:r>
            <a:r>
              <a:rPr lang="cs-CZ" b="1" u="sng" dirty="0" smtClean="0">
                <a:latin typeface="Arial" pitchFamily="34" charset="0"/>
                <a:cs typeface="Arial" pitchFamily="34" charset="0"/>
              </a:rPr>
              <a:t>   501 – Spotřeba mater.   D </a:t>
            </a:r>
            <a:r>
              <a:rPr lang="cs-CZ" b="1" dirty="0" smtClean="0">
                <a:latin typeface="Arial" pitchFamily="34" charset="0"/>
                <a:cs typeface="Arial" pitchFamily="34" charset="0"/>
              </a:rPr>
              <a:t>   </a:t>
            </a:r>
            <a:r>
              <a:rPr lang="cs-CZ" b="1" u="sng" dirty="0" err="1" smtClean="0">
                <a:latin typeface="Arial" pitchFamily="34" charset="0"/>
                <a:cs typeface="Arial" pitchFamily="34" charset="0"/>
              </a:rPr>
              <a:t>Md</a:t>
            </a:r>
            <a:r>
              <a:rPr lang="cs-CZ" b="1" u="sng" dirty="0" smtClean="0">
                <a:latin typeface="Arial" pitchFamily="34" charset="0"/>
                <a:cs typeface="Arial" pitchFamily="34" charset="0"/>
              </a:rPr>
              <a:t>                343 - DPH        D   </a:t>
            </a:r>
            <a:r>
              <a:rPr lang="cs-CZ" b="1" dirty="0" smtClean="0">
                <a:latin typeface="Arial" pitchFamily="34" charset="0"/>
                <a:cs typeface="Arial" pitchFamily="34" charset="0"/>
              </a:rPr>
              <a:t>                         </a:t>
            </a:r>
            <a:endParaRPr lang="cs-CZ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cs-CZ" b="1" dirty="0" smtClean="0">
                <a:latin typeface="Arial" pitchFamily="34" charset="0"/>
                <a:cs typeface="Arial" pitchFamily="34" charset="0"/>
              </a:rPr>
              <a:t>2) 12 000,-	    PS	             1a)   10 000,-	                   	1b)  2 000,-</a:t>
            </a:r>
            <a:endParaRPr lang="cs-CZ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cs-CZ" b="1" dirty="0" smtClean="0">
                <a:latin typeface="Arial" pitchFamily="34" charset="0"/>
                <a:cs typeface="Arial" pitchFamily="34" charset="0"/>
              </a:rPr>
              <a:t>		    1)  12 000,-                 </a:t>
            </a:r>
            <a:endParaRPr lang="cs-CZ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cs-CZ" b="1" dirty="0" smtClean="0">
                <a:latin typeface="Arial" pitchFamily="34" charset="0"/>
                <a:cs typeface="Arial" pitchFamily="34" charset="0"/>
              </a:rPr>
              <a:t> </a:t>
            </a:r>
            <a:endParaRPr lang="cs-CZ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cs-CZ" b="1" dirty="0" smtClean="0">
                <a:latin typeface="Arial" pitchFamily="34" charset="0"/>
                <a:cs typeface="Arial" pitchFamily="34" charset="0"/>
              </a:rPr>
              <a:t> </a:t>
            </a:r>
            <a:endParaRPr lang="cs-CZ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cs-CZ" b="1" u="sng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cs-CZ" b="1" u="sng" dirty="0" err="1" smtClean="0">
                <a:latin typeface="Arial" pitchFamily="34" charset="0"/>
                <a:cs typeface="Arial" pitchFamily="34" charset="0"/>
              </a:rPr>
              <a:t>Md</a:t>
            </a:r>
            <a:r>
              <a:rPr lang="cs-CZ" b="1" u="sng" dirty="0" smtClean="0">
                <a:latin typeface="Arial" pitchFamily="34" charset="0"/>
                <a:cs typeface="Arial" pitchFamily="34" charset="0"/>
              </a:rPr>
              <a:t>     221 – B. Ú.                       D   </a:t>
            </a:r>
            <a:r>
              <a:rPr lang="cs-CZ" b="1" dirty="0" smtClean="0">
                <a:latin typeface="Arial" pitchFamily="34" charset="0"/>
                <a:cs typeface="Arial" pitchFamily="34" charset="0"/>
              </a:rPr>
              <a:t>                            </a:t>
            </a:r>
            <a:endParaRPr lang="cs-CZ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cs-CZ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b="1" dirty="0" smtClean="0">
                <a:latin typeface="Arial" pitchFamily="34" charset="0"/>
                <a:cs typeface="Arial" pitchFamily="34" charset="0"/>
              </a:rPr>
              <a:t>PS     </a:t>
            </a:r>
            <a:r>
              <a:rPr lang="cs-CZ" b="1" dirty="0" smtClean="0">
                <a:latin typeface="Arial" pitchFamily="34" charset="0"/>
                <a:cs typeface="Arial" pitchFamily="34" charset="0"/>
              </a:rPr>
              <a:t>	        2</a:t>
            </a:r>
            <a:r>
              <a:rPr lang="cs-CZ" b="1" dirty="0" smtClean="0">
                <a:latin typeface="Arial" pitchFamily="34" charset="0"/>
                <a:cs typeface="Arial" pitchFamily="34" charset="0"/>
              </a:rPr>
              <a:t>) 12 000,-		</a:t>
            </a:r>
            <a:r>
              <a:rPr lang="cs-CZ" b="1" dirty="0" smtClean="0"/>
              <a:t>	 </a:t>
            </a:r>
            <a:endParaRPr lang="cs-CZ" dirty="0" smtClean="0"/>
          </a:p>
          <a:p>
            <a:pPr>
              <a:buNone/>
            </a:pPr>
            <a:endParaRPr lang="cs-CZ" dirty="0"/>
          </a:p>
        </p:txBody>
      </p:sp>
      <p:cxnSp>
        <p:nvCxnSpPr>
          <p:cNvPr id="5" name="Přímá spojovací čára 4"/>
          <p:cNvCxnSpPr/>
          <p:nvPr/>
        </p:nvCxnSpPr>
        <p:spPr>
          <a:xfrm>
            <a:off x="1547664" y="4437112"/>
            <a:ext cx="0" cy="64807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Přímá spojovací čára 6"/>
          <p:cNvCxnSpPr/>
          <p:nvPr/>
        </p:nvCxnSpPr>
        <p:spPr>
          <a:xfrm>
            <a:off x="4427984" y="4437112"/>
            <a:ext cx="0" cy="64807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ovací čára 8"/>
          <p:cNvCxnSpPr/>
          <p:nvPr/>
        </p:nvCxnSpPr>
        <p:spPr>
          <a:xfrm>
            <a:off x="1691680" y="5517232"/>
            <a:ext cx="0" cy="64807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ovací čára 10"/>
          <p:cNvCxnSpPr/>
          <p:nvPr/>
        </p:nvCxnSpPr>
        <p:spPr>
          <a:xfrm>
            <a:off x="7020272" y="4437112"/>
            <a:ext cx="0" cy="64807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b="1" dirty="0" smtClean="0">
                <a:latin typeface="Arial" pitchFamily="34" charset="0"/>
                <a:cs typeface="Arial" pitchFamily="34" charset="0"/>
              </a:rPr>
              <a:t>     </a:t>
            </a:r>
            <a:r>
              <a:rPr lang="cs-CZ" sz="2400" b="1" u="sng" dirty="0" smtClean="0">
                <a:latin typeface="Arial" pitchFamily="34" charset="0"/>
                <a:cs typeface="Arial" pitchFamily="34" charset="0"/>
              </a:rPr>
              <a:t>Účet 324 </a:t>
            </a:r>
            <a:r>
              <a:rPr lang="cs-CZ" sz="2400" b="1" u="sng" dirty="0" smtClean="0">
                <a:latin typeface="Arial" pitchFamily="34" charset="0"/>
                <a:cs typeface="Arial" pitchFamily="34" charset="0"/>
              </a:rPr>
              <a:t>- Přijaté zálohy</a:t>
            </a:r>
            <a:r>
              <a:rPr lang="cs-CZ" sz="24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cs-CZ" sz="2400" dirty="0" smtClean="0">
                <a:latin typeface="Arial" pitchFamily="34" charset="0"/>
                <a:cs typeface="Arial" pitchFamily="34" charset="0"/>
              </a:rPr>
            </a:br>
            <a:r>
              <a:rPr lang="cs-CZ" sz="24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cs-CZ" sz="2400" dirty="0" smtClean="0">
                <a:latin typeface="Arial" pitchFamily="34" charset="0"/>
                <a:cs typeface="Arial" pitchFamily="34" charset="0"/>
              </a:rPr>
            </a:br>
            <a:r>
              <a:rPr lang="cs-CZ" sz="2400" dirty="0" smtClean="0">
                <a:latin typeface="Arial" pitchFamily="34" charset="0"/>
                <a:cs typeface="Arial" pitchFamily="34" charset="0"/>
              </a:rPr>
              <a:t> </a:t>
            </a:r>
            <a:endParaRPr lang="cs-CZ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83981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sz="2900" b="1" dirty="0" smtClean="0">
                <a:latin typeface="Arial" pitchFamily="34" charset="0"/>
                <a:cs typeface="Arial" pitchFamily="34" charset="0"/>
              </a:rPr>
              <a:t> </a:t>
            </a:r>
            <a:r>
              <a:rPr lang="cs-CZ" sz="1800" b="1" dirty="0" smtClean="0">
                <a:latin typeface="Arial" pitchFamily="34" charset="0"/>
                <a:cs typeface="Arial" pitchFamily="34" charset="0"/>
              </a:rPr>
              <a:t>	slouží </a:t>
            </a:r>
            <a:r>
              <a:rPr lang="cs-CZ" sz="1800" b="1" dirty="0" smtClean="0">
                <a:latin typeface="Arial" pitchFamily="34" charset="0"/>
                <a:cs typeface="Arial" pitchFamily="34" charset="0"/>
              </a:rPr>
              <a:t>k vyúčtování krátkodobých záloh od odběratelů a vyjadřuje </a:t>
            </a:r>
            <a:r>
              <a:rPr lang="cs-CZ" sz="1800" b="1" dirty="0" smtClean="0">
                <a:latin typeface="Arial" pitchFamily="34" charset="0"/>
                <a:cs typeface="Arial" pitchFamily="34" charset="0"/>
              </a:rPr>
              <a:t>náš závazek </a:t>
            </a:r>
            <a:r>
              <a:rPr lang="cs-CZ" sz="1800" b="1" dirty="0" smtClean="0">
                <a:latin typeface="Arial" pitchFamily="34" charset="0"/>
                <a:cs typeface="Arial" pitchFamily="34" charset="0"/>
              </a:rPr>
              <a:t>vůči odběrateli.</a:t>
            </a:r>
            <a:endParaRPr lang="cs-CZ" sz="18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cs-CZ" sz="1800" b="1" u="sng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cs-CZ" sz="1800" b="1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cs-CZ" sz="1800" b="1" u="sng" dirty="0" smtClean="0">
                <a:latin typeface="Arial" pitchFamily="34" charset="0"/>
                <a:cs typeface="Arial" pitchFamily="34" charset="0"/>
              </a:rPr>
              <a:t>Účetní </a:t>
            </a:r>
            <a:r>
              <a:rPr lang="cs-CZ" sz="1800" b="1" u="sng" dirty="0" smtClean="0">
                <a:latin typeface="Arial" pitchFamily="34" charset="0"/>
                <a:cs typeface="Arial" pitchFamily="34" charset="0"/>
              </a:rPr>
              <a:t>případy</a:t>
            </a:r>
            <a:r>
              <a:rPr lang="cs-CZ" sz="1800" b="1" dirty="0" smtClean="0">
                <a:latin typeface="Arial" pitchFamily="34" charset="0"/>
                <a:cs typeface="Arial" pitchFamily="34" charset="0"/>
              </a:rPr>
              <a:t>:</a:t>
            </a:r>
            <a:endParaRPr lang="cs-CZ" sz="18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cs-CZ" sz="1800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cs-CZ" sz="1800" b="1" dirty="0" smtClean="0">
                <a:latin typeface="Arial" pitchFamily="34" charset="0"/>
                <a:cs typeface="Arial" pitchFamily="34" charset="0"/>
              </a:rPr>
              <a:t>	1</a:t>
            </a:r>
            <a:r>
              <a:rPr lang="cs-CZ" sz="1800" b="1" dirty="0" smtClean="0">
                <a:latin typeface="Arial" pitchFamily="34" charset="0"/>
                <a:cs typeface="Arial" pitchFamily="34" charset="0"/>
              </a:rPr>
              <a:t>. Výpis u </a:t>
            </a:r>
            <a:r>
              <a:rPr lang="cs-CZ" sz="1800" b="1" dirty="0" smtClean="0">
                <a:latin typeface="Arial" pitchFamily="34" charset="0"/>
                <a:cs typeface="Arial" pitchFamily="34" charset="0"/>
              </a:rPr>
              <a:t>B. Ú: </a:t>
            </a:r>
            <a:r>
              <a:rPr lang="cs-CZ" sz="1800" b="1" dirty="0" smtClean="0">
                <a:latin typeface="Arial" pitchFamily="34" charset="0"/>
                <a:cs typeface="Arial" pitchFamily="34" charset="0"/>
              </a:rPr>
              <a:t>- přijatá záloha od odběratele      </a:t>
            </a:r>
            <a:r>
              <a:rPr lang="cs-CZ" sz="1800" b="1" dirty="0" smtClean="0">
                <a:latin typeface="Arial" pitchFamily="34" charset="0"/>
                <a:cs typeface="Arial" pitchFamily="34" charset="0"/>
              </a:rPr>
              <a:t>           </a:t>
            </a:r>
            <a:r>
              <a:rPr lang="cs-CZ" sz="1800" b="1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cs-CZ" sz="1800" b="1" dirty="0" smtClean="0">
                <a:latin typeface="Arial" pitchFamily="34" charset="0"/>
                <a:cs typeface="Arial" pitchFamily="34" charset="0"/>
              </a:rPr>
              <a:t>221/324</a:t>
            </a:r>
          </a:p>
          <a:p>
            <a:pPr>
              <a:buNone/>
            </a:pPr>
            <a:endParaRPr lang="cs-CZ" sz="18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cs-CZ" sz="1800" b="1" dirty="0" smtClean="0">
                <a:latin typeface="Arial" pitchFamily="34" charset="0"/>
                <a:cs typeface="Arial" pitchFamily="34" charset="0"/>
              </a:rPr>
              <a:t>	2</a:t>
            </a:r>
            <a:r>
              <a:rPr lang="cs-CZ" sz="1800" b="1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cs-CZ" sz="1800" b="1" dirty="0" smtClean="0">
                <a:latin typeface="Arial" pitchFamily="34" charset="0"/>
                <a:cs typeface="Arial" pitchFamily="34" charset="0"/>
              </a:rPr>
              <a:t>Fa V </a:t>
            </a:r>
            <a:r>
              <a:rPr lang="cs-CZ" sz="1800" b="1" dirty="0" smtClean="0">
                <a:latin typeface="Arial" pitchFamily="34" charset="0"/>
                <a:cs typeface="Arial" pitchFamily="34" charset="0"/>
              </a:rPr>
              <a:t>za výrobky                                                              </a:t>
            </a:r>
            <a:r>
              <a:rPr lang="cs-CZ" sz="1800" b="1" dirty="0" smtClean="0">
                <a:latin typeface="Arial" pitchFamily="34" charset="0"/>
                <a:cs typeface="Arial" pitchFamily="34" charset="0"/>
              </a:rPr>
              <a:t>	311/601</a:t>
            </a:r>
          </a:p>
          <a:p>
            <a:pPr>
              <a:buNone/>
            </a:pPr>
            <a:endParaRPr lang="cs-CZ" sz="18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cs-CZ" sz="1800" b="1" dirty="0" smtClean="0">
                <a:latin typeface="Arial" pitchFamily="34" charset="0"/>
                <a:cs typeface="Arial" pitchFamily="34" charset="0"/>
              </a:rPr>
              <a:t>	3</a:t>
            </a:r>
            <a:r>
              <a:rPr lang="cs-CZ" sz="1800" b="1" dirty="0" smtClean="0">
                <a:latin typeface="Arial" pitchFamily="34" charset="0"/>
                <a:cs typeface="Arial" pitchFamily="34" charset="0"/>
              </a:rPr>
              <a:t>. Zúčtování zálohy                                                </a:t>
            </a:r>
            <a:r>
              <a:rPr lang="cs-CZ" sz="1800" b="1" dirty="0" smtClean="0">
                <a:latin typeface="Arial" pitchFamily="34" charset="0"/>
                <a:cs typeface="Arial" pitchFamily="34" charset="0"/>
              </a:rPr>
              <a:t>               324/311</a:t>
            </a:r>
          </a:p>
          <a:p>
            <a:pPr>
              <a:buNone/>
            </a:pPr>
            <a:endParaRPr lang="cs-CZ" sz="18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cs-CZ" sz="1800" b="1" dirty="0" smtClean="0">
                <a:latin typeface="Arial" pitchFamily="34" charset="0"/>
                <a:cs typeface="Arial" pitchFamily="34" charset="0"/>
              </a:rPr>
              <a:t>	4</a:t>
            </a:r>
            <a:r>
              <a:rPr lang="cs-CZ" sz="1800" b="1" dirty="0" smtClean="0">
                <a:latin typeface="Arial" pitchFamily="34" charset="0"/>
                <a:cs typeface="Arial" pitchFamily="34" charset="0"/>
              </a:rPr>
              <a:t>. Výpis z </a:t>
            </a:r>
            <a:r>
              <a:rPr lang="cs-CZ" sz="1800" b="1" dirty="0" smtClean="0">
                <a:latin typeface="Arial" pitchFamily="34" charset="0"/>
                <a:cs typeface="Arial" pitchFamily="34" charset="0"/>
              </a:rPr>
              <a:t>B. Ú: </a:t>
            </a:r>
            <a:r>
              <a:rPr lang="cs-CZ" sz="1800" b="1" dirty="0" smtClean="0">
                <a:latin typeface="Arial" pitchFamily="34" charset="0"/>
                <a:cs typeface="Arial" pitchFamily="34" charset="0"/>
              </a:rPr>
              <a:t>odběratel uhradil zbytek </a:t>
            </a:r>
            <a:r>
              <a:rPr lang="cs-CZ" sz="1800" b="1" dirty="0" smtClean="0">
                <a:latin typeface="Arial" pitchFamily="34" charset="0"/>
                <a:cs typeface="Arial" pitchFamily="34" charset="0"/>
              </a:rPr>
              <a:t>faktury                221/311</a:t>
            </a:r>
            <a:endParaRPr lang="cs-CZ" sz="18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cs-CZ" sz="18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b="1" u="sng" dirty="0" smtClean="0">
                <a:latin typeface="Arial" pitchFamily="34" charset="0"/>
                <a:cs typeface="Arial" pitchFamily="34" charset="0"/>
              </a:rPr>
              <a:t>Účet 324 - Přijaté </a:t>
            </a:r>
            <a:r>
              <a:rPr lang="cs-CZ" sz="2400" b="1" u="sng" dirty="0" smtClean="0">
                <a:latin typeface="Arial" pitchFamily="34" charset="0"/>
                <a:cs typeface="Arial" pitchFamily="34" charset="0"/>
              </a:rPr>
              <a:t>zálohy – příklad:</a:t>
            </a:r>
            <a:endParaRPr lang="cs-CZ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endParaRPr lang="cs-CZ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cs-CZ" b="1" dirty="0" smtClean="0">
                <a:latin typeface="Arial" pitchFamily="34" charset="0"/>
                <a:cs typeface="Arial" pitchFamily="34" charset="0"/>
              </a:rPr>
              <a:t>1</a:t>
            </a:r>
            <a:r>
              <a:rPr lang="cs-CZ" b="1" dirty="0" smtClean="0">
                <a:latin typeface="Arial" pitchFamily="34" charset="0"/>
                <a:cs typeface="Arial" pitchFamily="34" charset="0"/>
              </a:rPr>
              <a:t>. Výpis z </a:t>
            </a:r>
            <a:r>
              <a:rPr lang="cs-CZ" b="1" dirty="0" smtClean="0">
                <a:latin typeface="Arial" pitchFamily="34" charset="0"/>
                <a:cs typeface="Arial" pitchFamily="34" charset="0"/>
              </a:rPr>
              <a:t>B. Ú: </a:t>
            </a:r>
            <a:r>
              <a:rPr lang="cs-CZ" b="1" dirty="0" smtClean="0">
                <a:latin typeface="Arial" pitchFamily="34" charset="0"/>
                <a:cs typeface="Arial" pitchFamily="34" charset="0"/>
              </a:rPr>
              <a:t>- přijatá záloha od odběratele 		Kč 10 000,-                   </a:t>
            </a:r>
            <a:endParaRPr lang="cs-CZ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cs-CZ" b="1" dirty="0" smtClean="0">
                <a:latin typeface="Arial" pitchFamily="34" charset="0"/>
                <a:cs typeface="Arial" pitchFamily="34" charset="0"/>
              </a:rPr>
              <a:t>2. </a:t>
            </a:r>
            <a:r>
              <a:rPr lang="cs-CZ" b="1" dirty="0" smtClean="0">
                <a:latin typeface="Arial" pitchFamily="34" charset="0"/>
                <a:cs typeface="Arial" pitchFamily="34" charset="0"/>
              </a:rPr>
              <a:t>Fa V </a:t>
            </a:r>
            <a:r>
              <a:rPr lang="cs-CZ" b="1" dirty="0" smtClean="0">
                <a:latin typeface="Arial" pitchFamily="34" charset="0"/>
                <a:cs typeface="Arial" pitchFamily="34" charset="0"/>
              </a:rPr>
              <a:t>za zboží 			</a:t>
            </a:r>
            <a:r>
              <a:rPr lang="cs-CZ" b="1" dirty="0" smtClean="0">
                <a:latin typeface="Arial" pitchFamily="34" charset="0"/>
                <a:cs typeface="Arial" pitchFamily="34" charset="0"/>
              </a:rPr>
              <a:t>			Kč </a:t>
            </a:r>
            <a:r>
              <a:rPr lang="cs-CZ" b="1" dirty="0" smtClean="0">
                <a:latin typeface="Arial" pitchFamily="34" charset="0"/>
                <a:cs typeface="Arial" pitchFamily="34" charset="0"/>
              </a:rPr>
              <a:t>30 000,-</a:t>
            </a:r>
            <a:endParaRPr lang="cs-CZ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cs-CZ" b="1" dirty="0" smtClean="0">
                <a:latin typeface="Arial" pitchFamily="34" charset="0"/>
                <a:cs typeface="Arial" pitchFamily="34" charset="0"/>
              </a:rPr>
              <a:t>3. Zúčtování zálohy 		</a:t>
            </a:r>
            <a:r>
              <a:rPr lang="cs-CZ" b="1" dirty="0" smtClean="0">
                <a:latin typeface="Arial" pitchFamily="34" charset="0"/>
                <a:cs typeface="Arial" pitchFamily="34" charset="0"/>
              </a:rPr>
              <a:t>			Kč </a:t>
            </a:r>
            <a:r>
              <a:rPr lang="cs-CZ" b="1" dirty="0" smtClean="0">
                <a:latin typeface="Arial" pitchFamily="34" charset="0"/>
                <a:cs typeface="Arial" pitchFamily="34" charset="0"/>
              </a:rPr>
              <a:t>10 000,-</a:t>
            </a:r>
            <a:endParaRPr lang="cs-CZ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cs-CZ" b="1" dirty="0" smtClean="0">
                <a:latin typeface="Arial" pitchFamily="34" charset="0"/>
                <a:cs typeface="Arial" pitchFamily="34" charset="0"/>
              </a:rPr>
              <a:t>4. Výpis z </a:t>
            </a:r>
            <a:r>
              <a:rPr lang="cs-CZ" b="1" dirty="0" smtClean="0">
                <a:latin typeface="Arial" pitchFamily="34" charset="0"/>
                <a:cs typeface="Arial" pitchFamily="34" charset="0"/>
              </a:rPr>
              <a:t>B. Ú.: </a:t>
            </a:r>
            <a:r>
              <a:rPr lang="cs-CZ" b="1" dirty="0" smtClean="0">
                <a:latin typeface="Arial" pitchFamily="34" charset="0"/>
                <a:cs typeface="Arial" pitchFamily="34" charset="0"/>
              </a:rPr>
              <a:t>- odběratel uhradil zbytek faktury 		Kč 20 000,-                           </a:t>
            </a:r>
            <a:endParaRPr lang="cs-CZ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cs-CZ" sz="2300" b="1" dirty="0" smtClean="0">
                <a:latin typeface="Arial" pitchFamily="34" charset="0"/>
                <a:cs typeface="Arial" pitchFamily="34" charset="0"/>
              </a:rPr>
              <a:t> </a:t>
            </a:r>
            <a:endParaRPr lang="cs-CZ" sz="23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cs-CZ" sz="2300" b="1" u="sng" dirty="0" err="1" smtClean="0">
                <a:latin typeface="Arial" pitchFamily="34" charset="0"/>
                <a:cs typeface="Arial" pitchFamily="34" charset="0"/>
              </a:rPr>
              <a:t>Md</a:t>
            </a:r>
            <a:r>
              <a:rPr lang="cs-CZ" sz="2300" b="1" u="sng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cs-CZ" sz="2300" b="1" u="sng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sz="2300" b="1" u="sng" dirty="0" smtClean="0">
                <a:latin typeface="Arial" pitchFamily="34" charset="0"/>
                <a:cs typeface="Arial" pitchFamily="34" charset="0"/>
              </a:rPr>
              <a:t>221 – B</a:t>
            </a:r>
            <a:r>
              <a:rPr lang="cs-CZ" sz="2300" b="1" u="sng" dirty="0" smtClean="0">
                <a:latin typeface="Arial" pitchFamily="34" charset="0"/>
                <a:cs typeface="Arial" pitchFamily="34" charset="0"/>
              </a:rPr>
              <a:t>. Ú</a:t>
            </a:r>
            <a:r>
              <a:rPr lang="cs-CZ" sz="2300" b="1" u="sng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cs-CZ" sz="2300" b="1" u="sng" dirty="0" smtClean="0">
                <a:latin typeface="Arial" pitchFamily="34" charset="0"/>
                <a:cs typeface="Arial" pitchFamily="34" charset="0"/>
              </a:rPr>
              <a:t>    </a:t>
            </a:r>
            <a:r>
              <a:rPr lang="cs-CZ" sz="2300" b="1" u="sng" dirty="0" smtClean="0">
                <a:latin typeface="Arial" pitchFamily="34" charset="0"/>
                <a:cs typeface="Arial" pitchFamily="34" charset="0"/>
              </a:rPr>
              <a:t>D   </a:t>
            </a:r>
            <a:r>
              <a:rPr lang="cs-CZ" sz="2300" b="1" dirty="0" smtClean="0">
                <a:latin typeface="Arial" pitchFamily="34" charset="0"/>
                <a:cs typeface="Arial" pitchFamily="34" charset="0"/>
              </a:rPr>
              <a:t>    </a:t>
            </a:r>
            <a:r>
              <a:rPr lang="cs-CZ" sz="2300" b="1" u="sng" dirty="0" err="1" smtClean="0">
                <a:latin typeface="Arial" pitchFamily="34" charset="0"/>
                <a:cs typeface="Arial" pitchFamily="34" charset="0"/>
              </a:rPr>
              <a:t>Md</a:t>
            </a:r>
            <a:r>
              <a:rPr lang="cs-CZ" sz="2300" b="1" u="sng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sz="2300" b="1" u="sng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sz="2300" b="1" u="sng" dirty="0" smtClean="0">
                <a:latin typeface="Arial" pitchFamily="34" charset="0"/>
                <a:cs typeface="Arial" pitchFamily="34" charset="0"/>
              </a:rPr>
              <a:t>324 – Přijaté zálohy </a:t>
            </a:r>
            <a:r>
              <a:rPr lang="cs-CZ" sz="2300" b="1" u="sng" dirty="0" smtClean="0">
                <a:latin typeface="Arial" pitchFamily="34" charset="0"/>
                <a:cs typeface="Arial" pitchFamily="34" charset="0"/>
              </a:rPr>
              <a:t>   </a:t>
            </a:r>
            <a:r>
              <a:rPr lang="cs-CZ" sz="2300" b="1" u="sng" dirty="0" smtClean="0">
                <a:latin typeface="Arial" pitchFamily="34" charset="0"/>
                <a:cs typeface="Arial" pitchFamily="34" charset="0"/>
              </a:rPr>
              <a:t>D</a:t>
            </a:r>
            <a:r>
              <a:rPr lang="cs-CZ" sz="23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sz="2300" b="1" u="sng" dirty="0" err="1" smtClean="0">
                <a:latin typeface="Arial" pitchFamily="34" charset="0"/>
                <a:cs typeface="Arial" pitchFamily="34" charset="0"/>
              </a:rPr>
              <a:t>Md</a:t>
            </a:r>
            <a:r>
              <a:rPr lang="cs-CZ" sz="2300" b="1" u="sng" dirty="0" smtClean="0">
                <a:latin typeface="Arial" pitchFamily="34" charset="0"/>
                <a:cs typeface="Arial" pitchFamily="34" charset="0"/>
              </a:rPr>
              <a:t>    604 </a:t>
            </a:r>
            <a:r>
              <a:rPr lang="cs-CZ" sz="2300" b="1" u="sng" dirty="0" smtClean="0">
                <a:latin typeface="Arial" pitchFamily="34" charset="0"/>
                <a:cs typeface="Arial" pitchFamily="34" charset="0"/>
              </a:rPr>
              <a:t>–Prodané </a:t>
            </a:r>
            <a:r>
              <a:rPr lang="cs-CZ" sz="2300" b="1" u="sng" dirty="0" smtClean="0">
                <a:latin typeface="Arial" pitchFamily="34" charset="0"/>
                <a:cs typeface="Arial" pitchFamily="34" charset="0"/>
              </a:rPr>
              <a:t>zboží    D </a:t>
            </a:r>
            <a:r>
              <a:rPr lang="cs-CZ" sz="2300" b="1" dirty="0" smtClean="0">
                <a:latin typeface="Arial" pitchFamily="34" charset="0"/>
                <a:cs typeface="Arial" pitchFamily="34" charset="0"/>
              </a:rPr>
              <a:t>                         </a:t>
            </a:r>
            <a:endParaRPr lang="cs-CZ" sz="23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cs-CZ" sz="2300" b="1" dirty="0" smtClean="0">
                <a:latin typeface="Arial" pitchFamily="34" charset="0"/>
                <a:cs typeface="Arial" pitchFamily="34" charset="0"/>
              </a:rPr>
              <a:t>PS			</a:t>
            </a:r>
            <a:r>
              <a:rPr lang="cs-CZ" sz="2300" b="1" dirty="0" smtClean="0">
                <a:latin typeface="Arial" pitchFamily="34" charset="0"/>
                <a:cs typeface="Arial" pitchFamily="34" charset="0"/>
              </a:rPr>
              <a:t>          </a:t>
            </a:r>
            <a:r>
              <a:rPr lang="cs-CZ" sz="2300" b="1" dirty="0" smtClean="0">
                <a:latin typeface="Arial" pitchFamily="34" charset="0"/>
                <a:cs typeface="Arial" pitchFamily="34" charset="0"/>
              </a:rPr>
              <a:t>3) 10 000,- 	</a:t>
            </a:r>
            <a:r>
              <a:rPr lang="cs-CZ" sz="2300" b="1" dirty="0" smtClean="0">
                <a:latin typeface="Arial" pitchFamily="34" charset="0"/>
                <a:cs typeface="Arial" pitchFamily="34" charset="0"/>
              </a:rPr>
              <a:t>1) 10 000,-        </a:t>
            </a:r>
            <a:r>
              <a:rPr lang="cs-CZ" sz="2300" b="1" dirty="0" smtClean="0">
                <a:latin typeface="Arial" pitchFamily="34" charset="0"/>
                <a:cs typeface="Arial" pitchFamily="34" charset="0"/>
              </a:rPr>
              <a:t>		</a:t>
            </a:r>
            <a:r>
              <a:rPr lang="cs-CZ" sz="2300" b="1" dirty="0" smtClean="0">
                <a:latin typeface="Arial" pitchFamily="34" charset="0"/>
                <a:cs typeface="Arial" pitchFamily="34" charset="0"/>
              </a:rPr>
              <a:t>    </a:t>
            </a:r>
            <a:r>
              <a:rPr lang="cs-CZ" sz="2300" b="1" dirty="0" smtClean="0">
                <a:latin typeface="Arial" pitchFamily="34" charset="0"/>
                <a:cs typeface="Arial" pitchFamily="34" charset="0"/>
              </a:rPr>
              <a:t>2) 30 000</a:t>
            </a:r>
            <a:r>
              <a:rPr lang="cs-CZ" sz="2300" b="1" dirty="0" smtClean="0">
                <a:latin typeface="Arial" pitchFamily="34" charset="0"/>
                <a:cs typeface="Arial" pitchFamily="34" charset="0"/>
              </a:rPr>
              <a:t>,-</a:t>
            </a:r>
            <a:endParaRPr lang="cs-CZ" sz="23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cs-CZ" sz="2300" b="1" dirty="0" smtClean="0">
                <a:latin typeface="Arial" pitchFamily="34" charset="0"/>
                <a:cs typeface="Arial" pitchFamily="34" charset="0"/>
              </a:rPr>
              <a:t>1) 10 000,-						</a:t>
            </a:r>
            <a:endParaRPr lang="cs-CZ" sz="23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cs-CZ" sz="2300" b="1" dirty="0" smtClean="0">
                <a:latin typeface="Arial" pitchFamily="34" charset="0"/>
                <a:cs typeface="Arial" pitchFamily="34" charset="0"/>
              </a:rPr>
              <a:t>4) 20 000,-</a:t>
            </a:r>
            <a:endParaRPr lang="cs-CZ" sz="23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cs-CZ" sz="2300" b="1" dirty="0" smtClean="0">
                <a:latin typeface="Arial" pitchFamily="34" charset="0"/>
                <a:cs typeface="Arial" pitchFamily="34" charset="0"/>
              </a:rPr>
              <a:t> </a:t>
            </a:r>
            <a:endParaRPr lang="cs-CZ" sz="23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cs-CZ" sz="2300" b="1" u="sng" dirty="0" err="1" smtClean="0">
                <a:latin typeface="Arial" pitchFamily="34" charset="0"/>
                <a:cs typeface="Arial" pitchFamily="34" charset="0"/>
              </a:rPr>
              <a:t>Md</a:t>
            </a:r>
            <a:r>
              <a:rPr lang="cs-CZ" sz="2300" b="1" u="sng" dirty="0" smtClean="0">
                <a:latin typeface="Arial" pitchFamily="34" charset="0"/>
                <a:cs typeface="Arial" pitchFamily="34" charset="0"/>
              </a:rPr>
              <a:t>    311 - Odběratelé      D   </a:t>
            </a:r>
            <a:r>
              <a:rPr lang="cs-CZ" sz="2300" b="1" dirty="0" smtClean="0">
                <a:latin typeface="Arial" pitchFamily="34" charset="0"/>
                <a:cs typeface="Arial" pitchFamily="34" charset="0"/>
              </a:rPr>
              <a:t>                            </a:t>
            </a:r>
            <a:endParaRPr lang="cs-CZ" sz="23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cs-CZ" sz="2300" b="1" dirty="0" smtClean="0">
                <a:latin typeface="Arial" pitchFamily="34" charset="0"/>
                <a:cs typeface="Arial" pitchFamily="34" charset="0"/>
              </a:rPr>
              <a:t>PS</a:t>
            </a:r>
            <a:r>
              <a:rPr lang="cs-CZ" sz="2300" b="1" dirty="0" smtClean="0">
                <a:latin typeface="Arial" pitchFamily="34" charset="0"/>
                <a:cs typeface="Arial" pitchFamily="34" charset="0"/>
              </a:rPr>
              <a:t>		</a:t>
            </a:r>
            <a:r>
              <a:rPr lang="cs-CZ" sz="2300" b="1" dirty="0" smtClean="0">
                <a:latin typeface="Arial" pitchFamily="34" charset="0"/>
                <a:cs typeface="Arial" pitchFamily="34" charset="0"/>
              </a:rPr>
              <a:t>      </a:t>
            </a:r>
            <a:r>
              <a:rPr lang="cs-CZ" sz="2300" b="1" dirty="0" smtClean="0">
                <a:latin typeface="Arial" pitchFamily="34" charset="0"/>
                <a:cs typeface="Arial" pitchFamily="34" charset="0"/>
              </a:rPr>
              <a:t>3) 10 000,-</a:t>
            </a:r>
            <a:endParaRPr lang="cs-CZ" sz="23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cs-CZ" sz="2300" b="1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cs-CZ" sz="2300" b="1" dirty="0" smtClean="0">
                <a:latin typeface="Arial" pitchFamily="34" charset="0"/>
                <a:cs typeface="Arial" pitchFamily="34" charset="0"/>
              </a:rPr>
              <a:t>) 30 000</a:t>
            </a:r>
            <a:r>
              <a:rPr lang="cs-CZ" sz="2300" b="1" dirty="0" smtClean="0">
                <a:latin typeface="Arial" pitchFamily="34" charset="0"/>
                <a:cs typeface="Arial" pitchFamily="34" charset="0"/>
              </a:rPr>
              <a:t>,-     4</a:t>
            </a:r>
            <a:r>
              <a:rPr lang="cs-CZ" sz="2300" b="1" dirty="0" smtClean="0">
                <a:latin typeface="Arial" pitchFamily="34" charset="0"/>
                <a:cs typeface="Arial" pitchFamily="34" charset="0"/>
              </a:rPr>
              <a:t>) 20 000,-			</a:t>
            </a:r>
            <a:endParaRPr lang="cs-CZ" sz="23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cs-CZ" sz="2300" b="1" dirty="0" smtClean="0">
                <a:latin typeface="Arial" pitchFamily="34" charset="0"/>
                <a:cs typeface="Arial" pitchFamily="34" charset="0"/>
              </a:rPr>
              <a:t> </a:t>
            </a:r>
            <a:endParaRPr lang="cs-CZ" sz="23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cs-CZ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5" name="Přímá spojovací čára 4"/>
          <p:cNvCxnSpPr/>
          <p:nvPr/>
        </p:nvCxnSpPr>
        <p:spPr>
          <a:xfrm>
            <a:off x="1619672" y="3789040"/>
            <a:ext cx="0" cy="7920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Přímá spojovací čára 6"/>
          <p:cNvCxnSpPr/>
          <p:nvPr/>
        </p:nvCxnSpPr>
        <p:spPr>
          <a:xfrm>
            <a:off x="4139952" y="3789040"/>
            <a:ext cx="0" cy="7200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ovací čára 8"/>
          <p:cNvCxnSpPr/>
          <p:nvPr/>
        </p:nvCxnSpPr>
        <p:spPr>
          <a:xfrm>
            <a:off x="7020272" y="3789040"/>
            <a:ext cx="0" cy="7200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ovací čára 10"/>
          <p:cNvCxnSpPr/>
          <p:nvPr/>
        </p:nvCxnSpPr>
        <p:spPr>
          <a:xfrm>
            <a:off x="1619672" y="4941168"/>
            <a:ext cx="0" cy="7200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1076</TotalTime>
  <Words>58</Words>
  <Application>Microsoft Office PowerPoint</Application>
  <PresentationFormat>Předvádění na obrazovce (4:3)</PresentationFormat>
  <Paragraphs>95</Paragraphs>
  <Slides>8</Slides>
  <Notes>0</Notes>
  <HiddenSlides>0</HiddenSlides>
  <MMClips>0</MMClips>
  <ScaleCrop>false</ScaleCrop>
  <HeadingPairs>
    <vt:vector size="6" baseType="variant"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0" baseType="lpstr">
      <vt:lpstr>Tok</vt:lpstr>
      <vt:lpstr>Prezentace aplikace Microsoft Office PowerPoint</vt:lpstr>
      <vt:lpstr>Snímek 1</vt:lpstr>
      <vt:lpstr>Účtování o závazcích a pohledávkách</vt:lpstr>
      <vt:lpstr>Účet 311 - Odběratelé </vt:lpstr>
      <vt:lpstr>      Účet 314 - Poskytnuté provozní  zálohy </vt:lpstr>
      <vt:lpstr>Účet 314 - Poskytnuté provozní  zálohy – příklad: </vt:lpstr>
      <vt:lpstr>    Účet 321 - Dodavatelé  </vt:lpstr>
      <vt:lpstr>     Účet 324 - Přijaté zálohy   </vt:lpstr>
      <vt:lpstr>Účet 324 - Přijaté zálohy – příklad: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NADPIS</dc:title>
  <dc:creator>Mac</dc:creator>
  <cp:lastModifiedBy>Mac</cp:lastModifiedBy>
  <cp:revision>166</cp:revision>
  <dcterms:created xsi:type="dcterms:W3CDTF">2010-09-19T13:07:18Z</dcterms:created>
  <dcterms:modified xsi:type="dcterms:W3CDTF">2012-06-28T05:17:55Z</dcterms:modified>
</cp:coreProperties>
</file>