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87" r:id="rId2"/>
    <p:sldId id="256" r:id="rId3"/>
    <p:sldId id="309" r:id="rId4"/>
    <p:sldId id="310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0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7" autoAdjust="0"/>
  </p:normalViewPr>
  <p:slideViewPr>
    <p:cSldViewPr>
      <p:cViewPr>
        <p:scale>
          <a:sx n="106" d="100"/>
          <a:sy n="106" d="100"/>
        </p:scale>
        <p:origin x="-252" y="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81BAC-0F18-4D5A-868A-A6BAB0713656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523FA-3E23-40C7-A9FE-6FDF2A8934E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Texty str. 37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23FA-3E23-40C7-A9FE-6FDF2A8934E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0DA77D-AE2C-482F-83A2-C73629A27E8F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rezentace_aplikace_Microsoft_Office_PowerPoint1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-171400"/>
          <a:ext cx="9144000" cy="6858000"/>
        </p:xfrm>
        <a:graphic>
          <a:graphicData uri="http://schemas.openxmlformats.org/presentationml/2006/ole">
            <p:oleObj spid="_x0000_s1026" name="Prezentace" r:id="rId3" imgW="3564735" imgH="2673060" progId="PowerPoint.Show.12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3200" b="1" u="sng" dirty="0" smtClean="0">
                <a:latin typeface="Arial" pitchFamily="34" charset="0"/>
                <a:cs typeface="Arial" pitchFamily="34" charset="0"/>
              </a:rPr>
              <a:t>Účtování cenin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: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   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buFont typeface="Wingdings" pitchFamily="2" charset="2"/>
              <a:buChar char="Ø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Font typeface="Wingdings" pitchFamily="2" charset="2"/>
              <a:buChar char="Ø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nákup cenin                                     	 	213 /211 (321)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spotřeba známek,                   	 		518//213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telefonních karet                               	             518/213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schodek v ceninách                              	569/213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předpis k náhradě za pokladníkem   	 	335/668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přebytek v ceninách                            		213/668</a:t>
            </a:r>
            <a:r>
              <a:rPr lang="cs-CZ" dirty="0" smtClean="0"/>
              <a:t>			 </a:t>
            </a:r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Peníze na cestě - 261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2800" b="1" dirty="0" smtClean="0"/>
              <a:t> </a:t>
            </a:r>
            <a:endParaRPr lang="cs-CZ" sz="4000" dirty="0" smtClean="0"/>
          </a:p>
          <a:p>
            <a:pPr algn="just">
              <a:buNone/>
            </a:pP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    Souží k překlenutí časového nesouladu mezi vklady do pokladny a  výběry  z bankovních účtů (výpisy obdržíme vždy s určitým zpožděním).</a:t>
            </a:r>
          </a:p>
          <a:p>
            <a:pPr>
              <a:buNone/>
            </a:pPr>
            <a:endParaRPr lang="cs-CZ" sz="72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7200" b="1" u="sng" dirty="0" smtClean="0">
                <a:latin typeface="Arial" pitchFamily="34" charset="0"/>
                <a:cs typeface="Arial" pitchFamily="34" charset="0"/>
              </a:rPr>
              <a:t>Jsou možné tyto varianty:</a:t>
            </a:r>
          </a:p>
          <a:p>
            <a:pPr>
              <a:buNone/>
            </a:pPr>
            <a:endParaRPr lang="cs-CZ" sz="72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	a) převod peněz z pokladny na běžný účet</a:t>
            </a:r>
          </a:p>
          <a:p>
            <a:pPr>
              <a:buNone/>
            </a:pP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   </a:t>
            </a:r>
          </a:p>
          <a:p>
            <a:pPr marL="914400" indent="-914400">
              <a:buNone/>
            </a:pP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    1.   </a:t>
            </a:r>
            <a:r>
              <a:rPr lang="cs-CZ" sz="7200" b="1" dirty="0" err="1" smtClean="0">
                <a:latin typeface="Arial" pitchFamily="34" charset="0"/>
                <a:cs typeface="Arial" pitchFamily="34" charset="0"/>
              </a:rPr>
              <a:t>Vpd</a:t>
            </a: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 - převod peněz na B. Ú. Kč 3 000,-</a:t>
            </a:r>
          </a:p>
          <a:p>
            <a:pPr marL="914400" indent="-914400">
              <a:buNone/>
            </a:pP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    2.   Výpis z B. Ú: - převod peněz na B. Ú. Kč 3 000,-</a:t>
            </a:r>
          </a:p>
          <a:p>
            <a:pPr>
              <a:buNone/>
            </a:pP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64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6400" b="1" u="sng" dirty="0" smtClean="0">
                <a:latin typeface="Arial" pitchFamily="34" charset="0"/>
                <a:cs typeface="Arial" pitchFamily="34" charset="0"/>
              </a:rPr>
              <a:t> 211 – Pokladna  D</a:t>
            </a:r>
            <a:r>
              <a:rPr lang="cs-CZ" sz="6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64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6400" b="1" u="sng" dirty="0" smtClean="0">
                <a:latin typeface="Arial" pitchFamily="34" charset="0"/>
                <a:cs typeface="Arial" pitchFamily="34" charset="0"/>
              </a:rPr>
              <a:t>  261 – Peníze na cestě D</a:t>
            </a:r>
            <a:r>
              <a:rPr lang="cs-CZ" sz="6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64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6400" b="1" u="sng" dirty="0" smtClean="0">
                <a:latin typeface="Arial" pitchFamily="34" charset="0"/>
                <a:cs typeface="Arial" pitchFamily="34" charset="0"/>
              </a:rPr>
              <a:t>   221 – Bankovní účty     D   </a:t>
            </a:r>
            <a:r>
              <a:rPr lang="cs-CZ" sz="6400" b="1" dirty="0" smtClean="0">
                <a:latin typeface="Arial" pitchFamily="34" charset="0"/>
                <a:cs typeface="Arial" pitchFamily="34" charset="0"/>
              </a:rPr>
              <a:t>                         </a:t>
            </a:r>
          </a:p>
          <a:p>
            <a:pPr>
              <a:buNone/>
            </a:pPr>
            <a:r>
              <a:rPr lang="cs-CZ" sz="6400" b="1" dirty="0" smtClean="0">
                <a:latin typeface="Arial" pitchFamily="34" charset="0"/>
                <a:cs typeface="Arial" pitchFamily="34" charset="0"/>
              </a:rPr>
              <a:t>  PS	        1)  3 000,-   1)    3 000,-	      2)   3 000,-    PS</a:t>
            </a:r>
          </a:p>
          <a:p>
            <a:pPr>
              <a:buNone/>
            </a:pPr>
            <a:r>
              <a:rPr lang="cs-CZ" sz="6400" b="1" dirty="0" smtClean="0">
                <a:latin typeface="Arial" pitchFamily="34" charset="0"/>
                <a:cs typeface="Arial" pitchFamily="34" charset="0"/>
              </a:rPr>
              <a:t>						            2)   3 000,-			   </a:t>
            </a:r>
          </a:p>
          <a:p>
            <a:pPr>
              <a:buNone/>
            </a:pP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cs-CZ" sz="7200" b="1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763688" y="551723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355976" y="551723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7020272" y="551723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b) převod peněz z běžného účtu do pokladny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  </a:t>
            </a:r>
          </a:p>
          <a:p>
            <a:pPr>
              <a:buNone/>
            </a:pP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 marL="914400" indent="-914400"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1.  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Ppd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- převod peněz z B. Ú. do pokladny 		Kč 3 000,-</a:t>
            </a:r>
          </a:p>
          <a:p>
            <a:pPr marL="914400" indent="-914400"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2.   Výpis z B. Ú: - převod peněz z B. Ú. 			Kč 3 000,-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16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 211 – Pokladna  D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16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  261 – Peníze na cestě D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   221 – Bankovní účty     D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                        </a:t>
            </a:r>
          </a:p>
          <a:p>
            <a:pPr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 PS	         	         2) 3 000,-	       1)  3 000 		       2) 3 000,-            </a:t>
            </a:r>
          </a:p>
          <a:p>
            <a:pPr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  1)    3 000,-</a:t>
            </a:r>
            <a:endParaRPr lang="cs-CZ" sz="16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91680" y="4221088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355976" y="4221088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7236296" y="4221088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    Bankovní účty – 221 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000" b="1" dirty="0" smtClean="0"/>
              <a:t>Banka si účtuje bankovní poplatek za vedení bankovního účtu, zasílání výpisů z bankovního účtu a další poplatky, které vyplývají z poskytovaných služeb bankou. </a:t>
            </a:r>
            <a:endParaRPr lang="cs-CZ" sz="2000" dirty="0" smtClean="0"/>
          </a:p>
          <a:p>
            <a:pPr>
              <a:buNone/>
            </a:pP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b="1" u="sng" dirty="0" smtClean="0">
                <a:latin typeface="Arial" pitchFamily="34" charset="0"/>
                <a:cs typeface="Arial" pitchFamily="34" charset="0"/>
              </a:rPr>
              <a:t>Nastávají účetní případy: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1. Výpis z 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 účtu: úhrada fa p Kč 5 000,-                    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321/221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2. Výpis z 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ú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.: účtu: úhrada fa v Kč 10 000,-                  221/311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3. Výpis z b, účtu: poplatky za vedení účtu Kč 60,-     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568/221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4. Výpis z 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 účtu: kladné úroky Kč 120,-                       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221/662</a:t>
            </a: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5. Výpis z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 účtu: záporné úroky		           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562/221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u="sng" dirty="0" smtClean="0">
                <a:latin typeface="Arial" pitchFamily="34" charset="0"/>
                <a:cs typeface="Arial" pitchFamily="34" charset="0"/>
              </a:rPr>
              <a:t>Bankovní úvěry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Mezi finanční zdroje patří bankovní úvěry, které dělíme: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dlouhodobé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poskytnuté na dobu delší než 1 rok, účtujeme o nich v 4. účtové třídě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krátkodobé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- poskytnuté na dobu 1 roku, účtujeme o nich v 2. účtové třídě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V praxi se využívají 2 způsoby čerpání úvěru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just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Banka  otevře speciální úvěrový účet, z něhož jsou propláceny dlužníkovy faktury a jiné závazky 321/231,</a:t>
            </a:r>
          </a:p>
          <a:p>
            <a:pPr lvl="0" algn="just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Banka převede celou částku úvěru na dlužníkův bankovní účet: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a) výpis z úvěrového účtu    				261/231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b) výpis z bankovního účtu  				221/261	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Rovněž i u úvěrového účtu se účtují úroky, které musí dlužník bance zaplatit:   						562/231    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-3233884"/>
            <a:ext cx="7992894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Seznam literatury: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Seznam literatury: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0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Prezentace je autorsky vytvořena př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mo pro učebn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materi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Účtování na finančních účtech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cs-CZ" sz="4000" dirty="0" smtClean="0"/>
          </a:p>
          <a:p>
            <a:pPr algn="l"/>
            <a:endParaRPr lang="cs-CZ" sz="4000" dirty="0"/>
          </a:p>
        </p:txBody>
      </p:sp>
    </p:spTree>
  </p:cSld>
  <p:clrMapOvr>
    <a:masterClrMapping/>
  </p:clrMapOvr>
  <p:transition advClick="0" advTm="3000">
    <p:dissolv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latin typeface="Arial" pitchFamily="34" charset="0"/>
                <a:cs typeface="Arial" pitchFamily="34" charset="0"/>
              </a:rPr>
            </a:br>
            <a:r>
              <a:rPr lang="cs-CZ" sz="3100" b="1" u="sng" dirty="0" smtClean="0">
                <a:latin typeface="Arial" pitchFamily="34" charset="0"/>
                <a:cs typeface="Arial" pitchFamily="34" charset="0"/>
              </a:rPr>
              <a:t>Finanční účty lze rozdělit do těchto skupin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8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cs-CZ" sz="3800" b="1" u="sng" dirty="0" smtClean="0">
                <a:latin typeface="Arial" pitchFamily="34" charset="0"/>
                <a:cs typeface="Arial" pitchFamily="34" charset="0"/>
              </a:rPr>
              <a:t>aktivní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3300" b="1" dirty="0" smtClean="0">
                <a:latin typeface="Arial" pitchFamily="34" charset="0"/>
                <a:cs typeface="Arial" pitchFamily="34" charset="0"/>
              </a:rPr>
              <a:t>211 - Pokladna</a:t>
            </a:r>
          </a:p>
          <a:p>
            <a:pPr lvl="0" fontAlgn="base">
              <a:buNone/>
            </a:pPr>
            <a:r>
              <a:rPr lang="cs-CZ" sz="3300" b="1" dirty="0" smtClean="0">
                <a:latin typeface="Arial" pitchFamily="34" charset="0"/>
                <a:cs typeface="Arial" pitchFamily="34" charset="0"/>
              </a:rPr>
              <a:t>213 - Ceniny</a:t>
            </a:r>
          </a:p>
          <a:p>
            <a:pPr lvl="0" fontAlgn="base">
              <a:buNone/>
            </a:pPr>
            <a:r>
              <a:rPr lang="cs-CZ" sz="3300" b="1" dirty="0" smtClean="0">
                <a:latin typeface="Arial" pitchFamily="34" charset="0"/>
                <a:cs typeface="Arial" pitchFamily="34" charset="0"/>
              </a:rPr>
              <a:t>221 - Bankovní účty</a:t>
            </a:r>
          </a:p>
          <a:p>
            <a:pPr lvl="0" fontAlgn="base">
              <a:buNone/>
            </a:pPr>
            <a:r>
              <a:rPr lang="cs-CZ" sz="3300" b="1" dirty="0" smtClean="0">
                <a:latin typeface="Arial" pitchFamily="34" charset="0"/>
                <a:cs typeface="Arial" pitchFamily="34" charset="0"/>
              </a:rPr>
              <a:t>251 - Majetkové cenné papíry k obchodování</a:t>
            </a:r>
          </a:p>
          <a:p>
            <a:pPr lvl="0" fontAlgn="base">
              <a:buNone/>
            </a:pPr>
            <a:r>
              <a:rPr lang="cs-CZ" sz="3300" b="1" dirty="0" smtClean="0">
                <a:latin typeface="Arial" pitchFamily="34" charset="0"/>
                <a:cs typeface="Arial" pitchFamily="34" charset="0"/>
              </a:rPr>
              <a:t>252 - Vlastní akcie a vlastní obchodní podíly</a:t>
            </a:r>
          </a:p>
          <a:p>
            <a:pPr lvl="0" fontAlgn="base">
              <a:buNone/>
            </a:pPr>
            <a:r>
              <a:rPr lang="cs-CZ" sz="3300" b="1" dirty="0" smtClean="0">
                <a:latin typeface="Arial" pitchFamily="34" charset="0"/>
                <a:cs typeface="Arial" pitchFamily="34" charset="0"/>
              </a:rPr>
              <a:t>253 - Dluhové cenné papíry k obchodování</a:t>
            </a:r>
          </a:p>
          <a:p>
            <a:pPr lvl="0" fontAlgn="base">
              <a:buNone/>
            </a:pPr>
            <a:r>
              <a:rPr lang="cs-CZ" sz="3300" b="1" dirty="0" smtClean="0">
                <a:latin typeface="Arial" pitchFamily="34" charset="0"/>
                <a:cs typeface="Arial" pitchFamily="34" charset="0"/>
              </a:rPr>
              <a:t>255 - Vlastní dluhopisy</a:t>
            </a:r>
          </a:p>
          <a:p>
            <a:pPr lvl="0" fontAlgn="base">
              <a:buNone/>
            </a:pPr>
            <a:r>
              <a:rPr lang="cs-CZ" sz="3300" b="1" dirty="0" smtClean="0">
                <a:latin typeface="Arial" pitchFamily="34" charset="0"/>
                <a:cs typeface="Arial" pitchFamily="34" charset="0"/>
              </a:rPr>
              <a:t>256 - Dluhové cenné papíry se splatností do 1 roku držené do splatnosti</a:t>
            </a:r>
          </a:p>
          <a:p>
            <a:pPr lvl="0" fontAlgn="base">
              <a:buNone/>
            </a:pPr>
            <a:r>
              <a:rPr lang="cs-CZ" sz="3300" b="1" dirty="0" smtClean="0">
                <a:latin typeface="Arial" pitchFamily="34" charset="0"/>
                <a:cs typeface="Arial" pitchFamily="34" charset="0"/>
              </a:rPr>
              <a:t>261 - Peníze na cestě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3800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cs-CZ" sz="3800" b="1" u="sng" dirty="0" smtClean="0">
                <a:latin typeface="Arial" pitchFamily="34" charset="0"/>
                <a:cs typeface="Arial" pitchFamily="34" charset="0"/>
              </a:rPr>
              <a:t>pasivní</a:t>
            </a:r>
            <a:endParaRPr lang="cs-CZ" sz="38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None/>
            </a:pP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231 - Krátkodobé bankovní úvěry</a:t>
            </a:r>
          </a:p>
          <a:p>
            <a:pPr lvl="0" fontAlgn="base">
              <a:buNone/>
            </a:pP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232 - Eskontní úvěry</a:t>
            </a:r>
          </a:p>
          <a:p>
            <a:pPr lvl="0" fontAlgn="base">
              <a:buNone/>
            </a:pP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249 - Ostatní krátkodobé výpomoci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b="1" u="sng" dirty="0" smtClean="0">
                <a:latin typeface="Arial" pitchFamily="34" charset="0"/>
                <a:cs typeface="Arial" pitchFamily="34" charset="0"/>
              </a:rPr>
            </a:br>
            <a:r>
              <a:rPr lang="cs-CZ" sz="4000" b="1" u="sng" dirty="0" smtClean="0">
                <a:latin typeface="Arial" pitchFamily="34" charset="0"/>
                <a:cs typeface="Arial" pitchFamily="34" charset="0"/>
              </a:rPr>
              <a:t>Mezi peněžní prostředky patří:</a:t>
            </a:r>
            <a:r>
              <a:rPr lang="cs-CZ" sz="5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540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buFont typeface="Wingdings" pitchFamily="2" charset="2"/>
              <a:buChar char="Ø"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Font typeface="Wingdings" pitchFamily="2" charset="2"/>
              <a:buChar char="Ø"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Font typeface="Wingdings" pitchFamily="2" charset="2"/>
              <a:buChar char="Ø"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hotovost</a:t>
            </a:r>
          </a:p>
          <a:p>
            <a:pPr fontAlgn="base">
              <a:buFont typeface="Wingdings" pitchFamily="2" charset="2"/>
              <a:buChar char="Ø"/>
              <a:tabLst>
                <a:tab pos="1882775" algn="l"/>
              </a:tabLst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ceniny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vklady na vkladových účtech 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5400" dirty="0" smtClean="0">
                <a:latin typeface="Arial" pitchFamily="34" charset="0"/>
                <a:cs typeface="Arial" pitchFamily="34" charset="0"/>
              </a:rPr>
            </a:br>
            <a:r>
              <a:rPr lang="cs-CZ" sz="4000" b="1" u="sng" dirty="0" smtClean="0">
                <a:latin typeface="Arial" pitchFamily="34" charset="0"/>
                <a:cs typeface="Arial" pitchFamily="34" charset="0"/>
              </a:rPr>
              <a:t>Pokladní hotovost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účet 211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Patří zde:</a:t>
            </a:r>
          </a:p>
          <a:p>
            <a:pPr lvl="0"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peněžní prostředky v hotovosti</a:t>
            </a:r>
          </a:p>
          <a:p>
            <a:pPr lvl="0">
              <a:buFont typeface="Wingdings" pitchFamily="2" charset="2"/>
              <a:buChar char="Ø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nasáčkované platy (nebyly v určený den předány)</a:t>
            </a:r>
          </a:p>
          <a:p>
            <a:pPr lvl="0">
              <a:buFont typeface="Wingdings" pitchFamily="2" charset="2"/>
              <a:buChar char="Ø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přijaté šeky</a:t>
            </a:r>
          </a:p>
          <a:p>
            <a:pPr lvl="0">
              <a:buFont typeface="Wingdings" pitchFamily="2" charset="2"/>
              <a:buChar char="Ø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poukázky na odběr zboží, služeb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3600" b="1" u="sng" dirty="0" smtClean="0">
                <a:latin typeface="Arial" pitchFamily="34" charset="0"/>
                <a:cs typeface="Arial" pitchFamily="34" charset="0"/>
              </a:rPr>
              <a:t>Zálohy poskytnuté zaměstnancům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Účtujeme ve třech krocích: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1. Poskytnutí zálohy  				      335/211</a:t>
            </a:r>
          </a:p>
          <a:p>
            <a:pPr marL="514350" lvl="0" indent="-514350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2. Zaúčtování účet. případu – např. cestovné        512/335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3. Vyúčtování zálohy:</a:t>
            </a:r>
          </a:p>
          <a:p>
            <a:pPr lvl="0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Existují 2 varianty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: porovnáme stranu MD a D účtu 335:</a:t>
            </a: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a) Skutečný náklad je vyšší než poskytnutá záloha </a:t>
            </a:r>
          </a:p>
          <a:p>
            <a:pPr lvl="0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b) Poskytnutá záloha je vyšší než skutečný náklad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Skutečný náklad je vyšší než poskytnutá záloha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  Příklad: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  Zaměstnanec jede na pracovní cestu, obdrží zálohu ve výši 1 000,- Kč. Skutečné náklady jsou 1 200,- Kč. Zaúčtujte ve třech krocích: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  1) Poskytnutí zálohy 		 	1 000,- Kč	335/211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  2) Cestovné			 	1 200,- Kč    	512/335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  3) Vyúčtování doplatku zaměstnanci	   200,- Kč     	335/211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1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          211             D 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1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           335                 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1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            512           D  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                     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  PS	        1) </a:t>
            </a:r>
            <a:r>
              <a:rPr lang="cs-CZ" sz="2100" b="1" dirty="0" err="1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000,-        1)  </a:t>
            </a:r>
            <a:r>
              <a:rPr lang="cs-CZ" sz="2100" b="1" dirty="0" err="1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000,-       2)  1 200,-      2) 1 200,-                                 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		        3)    200,-        3)     200,- 	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Pracovníkovi musí být vyplacen rozdíl  z pokladny   	335/211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1691680" y="443711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6588224" y="443711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283968" y="443711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b) Poskytnutá záloha je vyšší než skutečný náklad</a:t>
            </a:r>
            <a:br>
              <a:rPr lang="cs-CZ" sz="2400" b="1" dirty="0" smtClean="0">
                <a:latin typeface="Arial" pitchFamily="34" charset="0"/>
                <a:cs typeface="Arial" pitchFamily="34" charset="0"/>
              </a:rPr>
            </a:b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Příklad:</a:t>
            </a:r>
          </a:p>
          <a:p>
            <a:pPr>
              <a:buNone/>
            </a:pP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Zaměstnanec jede na pracovní cestu, obdrží zálohu ve výši  1 400,- Kč,    skutečné náklady jsou 1 100,- Kč. Zaúčtujte ve třech krocích:</a:t>
            </a:r>
          </a:p>
          <a:p>
            <a:pPr>
              <a:buNone/>
            </a:pP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1) Poskytnutí zálohy 	 		1 400,- Kč	335/211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2) Cestovné		 		1 100,- Kč            512/335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3) Vyúčtování vratky zálohy	  	   300,- Kč     	211/335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          211               D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900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           335             D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900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           512           D 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                        </a:t>
            </a:r>
          </a:p>
          <a:p>
            <a:pPr>
              <a:buNone/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     PS	           1)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 400,-	     1) 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 400,-    2)   1 100,-   2) 1 100,-                                           3) 200,-	 	                          3)     300,-</a:t>
            </a: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800" b="1" dirty="0" smtClean="0"/>
              <a:t>    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Pracovník musí rozdíl odvést zpět do pokladny                  211/335	 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051720" y="458112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788024" y="458112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7164288" y="4581128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2800" b="1" u="sng" dirty="0" smtClean="0">
                <a:latin typeface="Arial" pitchFamily="34" charset="0"/>
                <a:cs typeface="Arial" pitchFamily="34" charset="0"/>
              </a:rPr>
              <a:t>Ceniny -  účet 213 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       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Jedná se o aktivní účet. Ceniny se oceňují nominální hodnotou,       </a:t>
            </a: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    tj. cenou, která je vytištěna na cenině.</a:t>
            </a: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cs-CZ" sz="1900" b="1" u="sng" dirty="0" smtClean="0">
                <a:latin typeface="Arial" pitchFamily="34" charset="0"/>
                <a:cs typeface="Arial" pitchFamily="34" charset="0"/>
              </a:rPr>
              <a:t>Patří zde: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Font typeface="Wingdings" pitchFamily="2" charset="2"/>
              <a:buChar char="Ø"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stravenky    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Font typeface="Wingdings" pitchFamily="2" charset="2"/>
              <a:buChar char="Ø"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kolky 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Font typeface="Wingdings" pitchFamily="2" charset="2"/>
              <a:buChar char="Ø"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karty pro odběr pohonných hmot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Font typeface="Wingdings" pitchFamily="2" charset="2"/>
              <a:buChar char="Ø"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poštovní známky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Font typeface="Wingdings" pitchFamily="2" charset="2"/>
              <a:buChar char="Ø"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telefonní karty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Font typeface="Wingdings" pitchFamily="2" charset="2"/>
              <a:buChar char="Ø"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   dálniční nálepky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895</TotalTime>
  <Words>260</Words>
  <Application>Microsoft Office PowerPoint</Application>
  <PresentationFormat>Předvádění na obrazovce (4:3)</PresentationFormat>
  <Paragraphs>180</Paragraphs>
  <Slides>15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Tok</vt:lpstr>
      <vt:lpstr>Prezentace</vt:lpstr>
      <vt:lpstr>Snímek 1</vt:lpstr>
      <vt:lpstr>    Účtování na finančních účtech</vt:lpstr>
      <vt:lpstr>     Finanční účty lze rozdělit do těchto skupin: </vt:lpstr>
      <vt:lpstr> Mezi peněžní prostředky patří: </vt:lpstr>
      <vt:lpstr> Pokladní hotovost - účet 211 </vt:lpstr>
      <vt:lpstr>  Zálohy poskytnuté zaměstnancům</vt:lpstr>
      <vt:lpstr>a) Skutečný náklad je vyšší než poskytnutá záloha</vt:lpstr>
      <vt:lpstr>b) Poskytnutá záloha je vyšší než skutečný náklad </vt:lpstr>
      <vt:lpstr>      Ceniny -  účet 213 </vt:lpstr>
      <vt:lpstr>   Účtování cenin:    </vt:lpstr>
      <vt:lpstr>    Peníze na cestě - 261</vt:lpstr>
      <vt:lpstr>b) převod peněz z běžného účtu do pokladny</vt:lpstr>
      <vt:lpstr>    Bankovní účty – 221 </vt:lpstr>
      <vt:lpstr>Bankovní úvěry 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</dc:title>
  <dc:creator>Mac</dc:creator>
  <cp:lastModifiedBy>Mac</cp:lastModifiedBy>
  <cp:revision>127</cp:revision>
  <dcterms:created xsi:type="dcterms:W3CDTF">2010-09-19T13:07:18Z</dcterms:created>
  <dcterms:modified xsi:type="dcterms:W3CDTF">2012-06-26T20:22:34Z</dcterms:modified>
</cp:coreProperties>
</file>