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Hůrková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2. 6</a:t>
            </a:r>
            <a:r>
              <a:rPr lang="cs-CZ" dirty="0" smtClean="0">
                <a:solidFill>
                  <a:schemeClr val="tx1"/>
                </a:solidFill>
              </a:rPr>
              <a:t>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VY_22_INOVACE_1.2.9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Podmínkové věty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Anotace:Prezentace slouží jako podpůrný materiál k výkladu nového mluvnického učiva.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i="1" dirty="0" smtClean="0"/>
              <a:t>    </a:t>
            </a:r>
            <a:r>
              <a:rPr lang="cs-CZ" sz="3200" i="1" u="sng" dirty="0" smtClean="0"/>
              <a:t>Příklady:</a:t>
            </a:r>
            <a:endParaRPr lang="cs-CZ" sz="3200" i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noProof="1" smtClean="0">
                <a:solidFill>
                  <a:srgbClr val="00B050"/>
                </a:solidFill>
              </a:rPr>
              <a:t>  If/When/Whenever I go to bed late, I feel very tired the next day.</a:t>
            </a:r>
          </a:p>
          <a:p>
            <a:pPr>
              <a:buNone/>
            </a:pPr>
            <a:r>
              <a:rPr lang="cs-CZ" sz="2800" noProof="1" smtClean="0"/>
              <a:t>   (Když/Kdykoli jdu spát pozdě, cítím se další den velmi unavený.) </a:t>
            </a:r>
          </a:p>
          <a:p>
            <a:pPr>
              <a:buNone/>
            </a:pPr>
            <a:r>
              <a:rPr lang="cs-CZ" noProof="1" smtClean="0">
                <a:solidFill>
                  <a:srgbClr val="00B050"/>
                </a:solidFill>
              </a:rPr>
              <a:t>   If/When/Whenever I went to bed late, I felt very tired the next day.</a:t>
            </a:r>
          </a:p>
          <a:p>
            <a:pPr>
              <a:buNone/>
            </a:pPr>
            <a:r>
              <a:rPr lang="cs-CZ" sz="2800" noProof="1" smtClean="0"/>
              <a:t>   (Když/Kdykoli jsem šel spát pozdě, cítil jsem se pak další den velmi unavený.)</a:t>
            </a:r>
            <a:endParaRPr lang="cs-CZ" sz="2800" noProof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u="sng" dirty="0" smtClean="0"/>
              <a:t>Tato souvětí vyjadřují: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Zvyky:</a:t>
            </a: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</a:rPr>
              <a:t>   If it is nice outside, we have lunch in the garden.</a:t>
            </a:r>
          </a:p>
          <a:p>
            <a:pPr>
              <a:buNone/>
            </a:pPr>
            <a:r>
              <a:rPr lang="cs-CZ" sz="2800" dirty="0" smtClean="0"/>
              <a:t>  (Pokud je venku hezky, obědváme na zahradě.)</a:t>
            </a:r>
          </a:p>
          <a:p>
            <a:r>
              <a:rPr lang="cs-CZ" b="1" u="sng" dirty="0" smtClean="0">
                <a:solidFill>
                  <a:srgbClr val="C00000"/>
                </a:solidFill>
              </a:rPr>
              <a:t>Přírodní zákony:</a:t>
            </a: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</a:rPr>
              <a:t>   If the temperature goes above zero, snow melts.</a:t>
            </a:r>
          </a:p>
          <a:p>
            <a:pPr>
              <a:buNone/>
            </a:pPr>
            <a:r>
              <a:rPr lang="cs-CZ" sz="2800" dirty="0" smtClean="0"/>
              <a:t>  (Když teplota stoupne nad nulu, sníh roztaje.)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noProof="1" smtClean="0"/>
              <a:t>Zpracovala: Mgr. Pavlína Hůrková</a:t>
            </a:r>
          </a:p>
          <a:p>
            <a:pPr>
              <a:buNone/>
            </a:pPr>
            <a:endParaRPr lang="cs-CZ" sz="2400" noProof="1" smtClean="0"/>
          </a:p>
          <a:p>
            <a:pPr>
              <a:buNone/>
            </a:pPr>
            <a:r>
              <a:rPr lang="cs-CZ" sz="2400" u="sng" noProof="1" smtClean="0"/>
              <a:t>Zdroje:</a:t>
            </a:r>
            <a:endParaRPr lang="cs-CZ" sz="2400" u="sng" noProof="1" smtClean="0"/>
          </a:p>
          <a:p>
            <a:pPr>
              <a:buNone/>
            </a:pPr>
            <a:r>
              <a:rPr lang="cs-CZ" sz="2400" noProof="1" smtClean="0"/>
              <a:t>Belán</a:t>
            </a:r>
            <a:r>
              <a:rPr lang="cs-CZ" sz="2400" noProof="1" smtClean="0"/>
              <a:t>, </a:t>
            </a:r>
            <a:r>
              <a:rPr lang="cs-CZ" sz="2400" noProof="1" smtClean="0"/>
              <a:t>J</a:t>
            </a:r>
            <a:r>
              <a:rPr lang="cs-CZ" sz="2400" noProof="1" smtClean="0"/>
              <a:t>.: Odmaturuj z anglického </a:t>
            </a:r>
            <a:r>
              <a:rPr lang="cs-CZ" sz="2400" noProof="1" smtClean="0"/>
              <a:t>jazyka</a:t>
            </a:r>
            <a:r>
              <a:rPr lang="cs-CZ" sz="2400" noProof="1" smtClean="0"/>
              <a:t>. </a:t>
            </a:r>
            <a:r>
              <a:rPr lang="cs-CZ" sz="2400" noProof="1" smtClean="0"/>
              <a:t>Didaktis</a:t>
            </a:r>
            <a:r>
              <a:rPr lang="cs-CZ" sz="2400" noProof="1" smtClean="0"/>
              <a:t>, </a:t>
            </a:r>
            <a:r>
              <a:rPr lang="cs-CZ" sz="2400" noProof="1" smtClean="0"/>
              <a:t>2004.</a:t>
            </a:r>
            <a:endParaRPr lang="cs-CZ" sz="2400" noProof="1" smtClean="0"/>
          </a:p>
          <a:p>
            <a:pPr>
              <a:buNone/>
            </a:pPr>
            <a:r>
              <a:rPr lang="cs-CZ" sz="2400" noProof="1" smtClean="0"/>
              <a:t>Murphy</a:t>
            </a:r>
            <a:r>
              <a:rPr lang="cs-CZ" sz="2400" noProof="1" smtClean="0"/>
              <a:t>, </a:t>
            </a:r>
            <a:r>
              <a:rPr lang="cs-CZ" sz="2400" noProof="1" smtClean="0"/>
              <a:t>R</a:t>
            </a:r>
            <a:r>
              <a:rPr lang="cs-CZ" sz="2400" noProof="1" smtClean="0"/>
              <a:t>.: English Grammar in </a:t>
            </a:r>
            <a:r>
              <a:rPr lang="cs-CZ" sz="2400" noProof="1" smtClean="0"/>
              <a:t>USE</a:t>
            </a:r>
            <a:r>
              <a:rPr lang="cs-CZ" sz="2400" noProof="1" smtClean="0"/>
              <a:t>. Cambridge </a:t>
            </a:r>
            <a:endParaRPr lang="cs-CZ" sz="2400" noProof="1" smtClean="0"/>
          </a:p>
          <a:p>
            <a:pPr>
              <a:buNone/>
            </a:pPr>
            <a:r>
              <a:rPr lang="cs-CZ" sz="2400" noProof="1" smtClean="0"/>
              <a:t>University </a:t>
            </a:r>
            <a:r>
              <a:rPr lang="cs-CZ" sz="2400" noProof="1" smtClean="0"/>
              <a:t>Press</a:t>
            </a:r>
            <a:r>
              <a:rPr lang="cs-CZ" sz="2400" noProof="1" smtClean="0"/>
              <a:t>, </a:t>
            </a:r>
            <a:r>
              <a:rPr lang="cs-CZ" sz="2400" noProof="1" smtClean="0"/>
              <a:t>2004.</a:t>
            </a:r>
            <a:endParaRPr lang="cs-CZ" sz="2400" noProof="1" smtClean="0"/>
          </a:p>
          <a:p>
            <a:pPr>
              <a:buNone/>
            </a:pPr>
            <a:r>
              <a:rPr lang="cs-CZ" sz="2400" noProof="1" smtClean="0"/>
              <a:t>Hewings</a:t>
            </a:r>
            <a:r>
              <a:rPr lang="cs-CZ" sz="2400" noProof="1" smtClean="0"/>
              <a:t>, </a:t>
            </a:r>
            <a:r>
              <a:rPr lang="cs-CZ" sz="2400" noProof="1" smtClean="0"/>
              <a:t>M</a:t>
            </a:r>
            <a:r>
              <a:rPr lang="cs-CZ" sz="2400" noProof="1" smtClean="0"/>
              <a:t>.: Advanced Grammar in </a:t>
            </a:r>
            <a:r>
              <a:rPr lang="cs-CZ" sz="2400" noProof="1" smtClean="0"/>
              <a:t>Use</a:t>
            </a:r>
            <a:r>
              <a:rPr lang="cs-CZ" sz="2400" noProof="1" smtClean="0"/>
              <a:t>. Cambridge </a:t>
            </a:r>
            <a:endParaRPr lang="cs-CZ" sz="2400" noProof="1" smtClean="0"/>
          </a:p>
          <a:p>
            <a:pPr>
              <a:buNone/>
            </a:pPr>
            <a:r>
              <a:rPr lang="cs-CZ" sz="2400" noProof="1" smtClean="0"/>
              <a:t>University </a:t>
            </a:r>
            <a:r>
              <a:rPr lang="cs-CZ" sz="2400" noProof="1" smtClean="0"/>
              <a:t>Press</a:t>
            </a:r>
            <a:r>
              <a:rPr lang="cs-CZ" sz="2400" noProof="1" smtClean="0"/>
              <a:t>, </a:t>
            </a:r>
            <a:r>
              <a:rPr lang="cs-CZ" sz="2400" noProof="1" smtClean="0"/>
              <a:t>2005.</a:t>
            </a:r>
            <a:endParaRPr lang="cs-CZ" sz="2400" noProof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Podmínkové věty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>
                <a:solidFill>
                  <a:srgbClr val="0070C0"/>
                </a:solidFill>
              </a:rPr>
              <a:t>Conditional</a:t>
            </a:r>
            <a:r>
              <a:rPr lang="cs-CZ" sz="4000" b="1" dirty="0" smtClean="0">
                <a:solidFill>
                  <a:srgbClr val="0070C0"/>
                </a:solidFill>
              </a:rPr>
              <a:t> </a:t>
            </a:r>
            <a:r>
              <a:rPr lang="cs-CZ" sz="4000" b="1" dirty="0" err="1" smtClean="0">
                <a:solidFill>
                  <a:srgbClr val="0070C0"/>
                </a:solidFill>
              </a:rPr>
              <a:t>Clauses</a:t>
            </a:r>
            <a:endParaRPr lang="cs-CZ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Typy podmínkových vět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noProof="1" smtClean="0">
                <a:solidFill>
                  <a:srgbClr val="C00000"/>
                </a:solidFill>
              </a:rPr>
              <a:t>Typ 1</a:t>
            </a:r>
            <a:r>
              <a:rPr lang="en-GB" b="1" noProof="1" smtClean="0">
                <a:solidFill>
                  <a:srgbClr val="0070C0"/>
                </a:solidFill>
              </a:rPr>
              <a:t> -  Podmínkové věty reálné                                   v přítomnosti, budoucnosti</a:t>
            </a:r>
            <a:r>
              <a:rPr lang="en-GB" b="1" noProof="1" smtClean="0"/>
              <a:t>.</a:t>
            </a:r>
          </a:p>
          <a:p>
            <a:pPr>
              <a:buNone/>
            </a:pPr>
            <a:r>
              <a:rPr lang="en-GB" sz="3000" noProof="1" smtClean="0"/>
              <a:t>     I will go there if the weather is fine.</a:t>
            </a:r>
          </a:p>
          <a:p>
            <a:r>
              <a:rPr lang="en-GB" b="1" noProof="1" smtClean="0">
                <a:solidFill>
                  <a:srgbClr val="C00000"/>
                </a:solidFill>
              </a:rPr>
              <a:t>Typ 2</a:t>
            </a:r>
            <a:r>
              <a:rPr lang="en-GB" b="1" noProof="1" smtClean="0">
                <a:solidFill>
                  <a:srgbClr val="0070C0"/>
                </a:solidFill>
              </a:rPr>
              <a:t> – Podmínkové věty nereálné v přítomnosti.</a:t>
            </a:r>
          </a:p>
          <a:p>
            <a:pPr>
              <a:buNone/>
            </a:pPr>
            <a:r>
              <a:rPr lang="en-GB" sz="2800" noProof="1" smtClean="0"/>
              <a:t>     I would do it if I were you.</a:t>
            </a:r>
          </a:p>
          <a:p>
            <a:r>
              <a:rPr lang="en-GB" b="1" noProof="1" smtClean="0">
                <a:solidFill>
                  <a:srgbClr val="C00000"/>
                </a:solidFill>
              </a:rPr>
              <a:t>Typ 3</a:t>
            </a:r>
            <a:r>
              <a:rPr lang="en-GB" b="1" noProof="1" smtClean="0">
                <a:solidFill>
                  <a:srgbClr val="0070C0"/>
                </a:solidFill>
              </a:rPr>
              <a:t> – Podmínkové věty nereálné v minulosti.</a:t>
            </a:r>
          </a:p>
          <a:p>
            <a:pPr>
              <a:buNone/>
            </a:pPr>
            <a:r>
              <a:rPr lang="en-GB" sz="3000" noProof="1" smtClean="0">
                <a:solidFill>
                  <a:srgbClr val="002060"/>
                </a:solidFill>
              </a:rPr>
              <a:t>     I would have gone there if the weather had been fine.</a:t>
            </a:r>
          </a:p>
          <a:p>
            <a:pPr>
              <a:buNone/>
            </a:pPr>
            <a:endParaRPr lang="cs-CZ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C00000"/>
                </a:solidFill>
              </a:rPr>
              <a:t>Typ 1</a:t>
            </a:r>
            <a:endParaRPr lang="cs-CZ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1" smtClean="0"/>
              <a:t>Tento typ vyjadřuje děj, který je </a:t>
            </a:r>
            <a:r>
              <a:rPr lang="en-US" noProof="1" smtClean="0">
                <a:solidFill>
                  <a:srgbClr val="C00000"/>
                </a:solidFill>
              </a:rPr>
              <a:t>pravděpodobný</a:t>
            </a:r>
            <a:r>
              <a:rPr lang="en-US" noProof="1" smtClean="0"/>
              <a:t>. Podmínka je </a:t>
            </a:r>
            <a:r>
              <a:rPr lang="en-US" noProof="1" smtClean="0">
                <a:solidFill>
                  <a:srgbClr val="C00000"/>
                </a:solidFill>
              </a:rPr>
              <a:t>reálná</a:t>
            </a:r>
            <a:r>
              <a:rPr lang="en-US" noProof="1" smtClean="0"/>
              <a:t> a může být splněna.</a:t>
            </a:r>
          </a:p>
          <a:p>
            <a:r>
              <a:rPr lang="en-US" u="sng" noProof="1" smtClean="0"/>
              <a:t>Hlavní věta </a:t>
            </a:r>
            <a:r>
              <a:rPr lang="en-US" noProof="1" smtClean="0"/>
              <a:t>- </a:t>
            </a:r>
            <a:r>
              <a:rPr lang="en-US" b="1" noProof="1" smtClean="0">
                <a:solidFill>
                  <a:srgbClr val="0070C0"/>
                </a:solidFill>
              </a:rPr>
              <a:t>budoucí čas</a:t>
            </a:r>
          </a:p>
          <a:p>
            <a:r>
              <a:rPr lang="en-US" u="sng" noProof="1" smtClean="0"/>
              <a:t>Vedlejší věta </a:t>
            </a:r>
            <a:r>
              <a:rPr lang="en-US" noProof="1" smtClean="0"/>
              <a:t>– </a:t>
            </a:r>
            <a:r>
              <a:rPr lang="en-US" b="1" noProof="1" smtClean="0">
                <a:solidFill>
                  <a:srgbClr val="0070C0"/>
                </a:solidFill>
              </a:rPr>
              <a:t>přítomný čas</a:t>
            </a:r>
          </a:p>
          <a:p>
            <a:pPr>
              <a:buNone/>
            </a:pPr>
            <a:r>
              <a:rPr lang="en-US" i="1" noProof="1" smtClean="0"/>
              <a:t>    </a:t>
            </a:r>
            <a:r>
              <a:rPr lang="en-US" i="1" u="sng" noProof="1" smtClean="0"/>
              <a:t>Příklad</a:t>
            </a:r>
            <a:r>
              <a:rPr lang="en-US" i="1" noProof="1" smtClean="0"/>
              <a:t>:   </a:t>
            </a:r>
            <a:r>
              <a:rPr lang="en-US" noProof="1" smtClean="0">
                <a:solidFill>
                  <a:srgbClr val="00B050"/>
                </a:solidFill>
              </a:rPr>
              <a:t>If I have enough money, I will go shopping.</a:t>
            </a:r>
          </a:p>
          <a:p>
            <a:pPr>
              <a:buNone/>
            </a:pPr>
            <a:r>
              <a:rPr lang="en-US" sz="2800" noProof="1" smtClean="0"/>
              <a:t>    (Jestliže budu mít dost peněz, půjdu nakupovat</a:t>
            </a:r>
            <a:r>
              <a:rPr lang="cs-CZ" sz="2800" dirty="0" smtClean="0"/>
              <a:t>.)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C00000"/>
                </a:solidFill>
              </a:rPr>
              <a:t>Typ 2</a:t>
            </a:r>
            <a:endParaRPr lang="cs-CZ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cs-CZ" noProof="1" smtClean="0"/>
              <a:t>Tento typ se nevztahuje ke konkrétnímu času. Podmínka může být </a:t>
            </a:r>
            <a:r>
              <a:rPr lang="cs-CZ" noProof="1" smtClean="0">
                <a:solidFill>
                  <a:srgbClr val="C00000"/>
                </a:solidFill>
              </a:rPr>
              <a:t>reálná i nereálná </a:t>
            </a:r>
            <a:r>
              <a:rPr lang="cs-CZ" noProof="1" smtClean="0"/>
              <a:t>podle kontextu.</a:t>
            </a:r>
          </a:p>
          <a:p>
            <a:r>
              <a:rPr lang="cs-CZ" u="sng" noProof="1" smtClean="0"/>
              <a:t> Hlavní věta </a:t>
            </a:r>
            <a:r>
              <a:rPr lang="cs-CZ" noProof="1" smtClean="0"/>
              <a:t>- </a:t>
            </a:r>
            <a:r>
              <a:rPr lang="cs-CZ" b="1" noProof="1" smtClean="0">
                <a:solidFill>
                  <a:srgbClr val="0070C0"/>
                </a:solidFill>
              </a:rPr>
              <a:t>přítomný kondicionál</a:t>
            </a:r>
          </a:p>
          <a:p>
            <a:r>
              <a:rPr lang="cs-CZ" noProof="1" smtClean="0"/>
              <a:t> </a:t>
            </a:r>
            <a:r>
              <a:rPr lang="cs-CZ" u="sng" noProof="1" smtClean="0"/>
              <a:t>Vedlejší věta </a:t>
            </a:r>
            <a:r>
              <a:rPr lang="cs-CZ" noProof="1" smtClean="0"/>
              <a:t>- </a:t>
            </a:r>
            <a:r>
              <a:rPr lang="cs-CZ" b="1" noProof="1" smtClean="0">
                <a:solidFill>
                  <a:srgbClr val="0070C0"/>
                </a:solidFill>
              </a:rPr>
              <a:t>minulý čas </a:t>
            </a:r>
          </a:p>
          <a:p>
            <a:pPr>
              <a:buNone/>
            </a:pPr>
            <a:r>
              <a:rPr lang="cs-CZ" i="1" noProof="1" smtClean="0"/>
              <a:t>    </a:t>
            </a:r>
            <a:r>
              <a:rPr lang="cs-CZ" i="1" u="sng" noProof="1" smtClean="0"/>
              <a:t>Příklad</a:t>
            </a:r>
            <a:r>
              <a:rPr lang="cs-CZ" i="1" noProof="1" smtClean="0"/>
              <a:t>:  </a:t>
            </a:r>
            <a:r>
              <a:rPr lang="cs-CZ" noProof="1" smtClean="0">
                <a:solidFill>
                  <a:srgbClr val="00B050"/>
                </a:solidFill>
              </a:rPr>
              <a:t>If I he was/were taller, he would play basketball.</a:t>
            </a:r>
          </a:p>
          <a:p>
            <a:pPr>
              <a:buNone/>
            </a:pPr>
            <a:r>
              <a:rPr lang="cs-CZ" sz="2800" noProof="1" smtClean="0"/>
              <a:t>    (Kdyby byl vyšší, hrál by basketbal.)</a:t>
            </a:r>
            <a:endParaRPr lang="cs-CZ" sz="2800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C00000"/>
                </a:solidFill>
              </a:rPr>
              <a:t>Typ 3</a:t>
            </a:r>
            <a:endParaRPr lang="cs-CZ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noProof="1" smtClean="0"/>
              <a:t>Tento typ se vztahuje k </a:t>
            </a:r>
            <a:r>
              <a:rPr lang="cs-CZ" noProof="1" smtClean="0">
                <a:solidFill>
                  <a:srgbClr val="C00000"/>
                </a:solidFill>
              </a:rPr>
              <a:t>minulosti.</a:t>
            </a:r>
            <a:r>
              <a:rPr lang="cs-CZ" noProof="1" smtClean="0"/>
              <a:t> Podmínka je </a:t>
            </a:r>
            <a:r>
              <a:rPr lang="cs-CZ" noProof="1" smtClean="0">
                <a:solidFill>
                  <a:srgbClr val="C00000"/>
                </a:solidFill>
              </a:rPr>
              <a:t>nereálná a již nemůže být splněna.</a:t>
            </a:r>
          </a:p>
          <a:p>
            <a:r>
              <a:rPr lang="cs-CZ" u="sng" noProof="1" smtClean="0"/>
              <a:t>Hlavní věta</a:t>
            </a:r>
            <a:r>
              <a:rPr lang="cs-CZ" noProof="1" smtClean="0"/>
              <a:t> - </a:t>
            </a:r>
            <a:r>
              <a:rPr lang="cs-CZ" b="1" i="1" noProof="1" smtClean="0">
                <a:solidFill>
                  <a:srgbClr val="0070C0"/>
                </a:solidFill>
              </a:rPr>
              <a:t>would have </a:t>
            </a:r>
            <a:r>
              <a:rPr lang="cs-CZ" b="1" noProof="1" smtClean="0">
                <a:solidFill>
                  <a:srgbClr val="0070C0"/>
                </a:solidFill>
              </a:rPr>
              <a:t>+ 3.tvar NS</a:t>
            </a:r>
          </a:p>
          <a:p>
            <a:r>
              <a:rPr lang="cs-CZ" u="sng" noProof="1" smtClean="0"/>
              <a:t>Vedlejší věta</a:t>
            </a:r>
            <a:r>
              <a:rPr lang="cs-CZ" noProof="1" smtClean="0"/>
              <a:t> – </a:t>
            </a:r>
            <a:r>
              <a:rPr lang="cs-CZ" b="1" noProof="1" smtClean="0">
                <a:solidFill>
                  <a:srgbClr val="0070C0"/>
                </a:solidFill>
              </a:rPr>
              <a:t>předminulý čas</a:t>
            </a:r>
          </a:p>
          <a:p>
            <a:pPr>
              <a:buNone/>
            </a:pPr>
            <a:r>
              <a:rPr lang="cs-CZ" i="1" noProof="1" smtClean="0"/>
              <a:t>   </a:t>
            </a:r>
            <a:r>
              <a:rPr lang="cs-CZ" i="1" u="sng" noProof="1" smtClean="0"/>
              <a:t>Příklad</a:t>
            </a:r>
            <a:r>
              <a:rPr lang="cs-CZ" i="1" noProof="1" smtClean="0"/>
              <a:t>:  </a:t>
            </a:r>
            <a:r>
              <a:rPr lang="cs-CZ" noProof="1" smtClean="0">
                <a:solidFill>
                  <a:srgbClr val="00B050"/>
                </a:solidFill>
              </a:rPr>
              <a:t>If   she had failed, she would have cried.</a:t>
            </a:r>
          </a:p>
          <a:p>
            <a:pPr>
              <a:buNone/>
            </a:pPr>
            <a:r>
              <a:rPr lang="cs-CZ" sz="2800" noProof="1" smtClean="0"/>
              <a:t>   (Kdyby </a:t>
            </a:r>
            <a:r>
              <a:rPr lang="cs-CZ" noProof="1" smtClean="0"/>
              <a:t>byla propadla, byla by plakala.)</a:t>
            </a:r>
            <a:endParaRPr lang="cs-CZ" noProof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C00000"/>
                </a:solidFill>
              </a:rPr>
              <a:t>Smíšené podmínkové věty</a:t>
            </a:r>
            <a:endParaRPr lang="cs-CZ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Tyto věty jsou kombinacemi dvou různých typů podmínkových vět, typů 2 a 3.</a:t>
            </a:r>
          </a:p>
          <a:p>
            <a:r>
              <a:rPr lang="cs-CZ" dirty="0" smtClean="0"/>
              <a:t>Tyto věty popisují, jaké </a:t>
            </a:r>
            <a:r>
              <a:rPr lang="cs-CZ" dirty="0" smtClean="0">
                <a:solidFill>
                  <a:srgbClr val="C00000"/>
                </a:solidFill>
              </a:rPr>
              <a:t>následky mají v přítomnosti děje, které se odehrály/neodehrály v minulosti.</a:t>
            </a:r>
          </a:p>
          <a:p>
            <a:r>
              <a:rPr lang="cs-CZ" u="sng" dirty="0" smtClean="0"/>
              <a:t>Hlavní věta </a:t>
            </a:r>
            <a:r>
              <a:rPr lang="cs-CZ" i="1" dirty="0" smtClean="0">
                <a:solidFill>
                  <a:srgbClr val="0070C0"/>
                </a:solidFill>
              </a:rPr>
              <a:t>- </a:t>
            </a:r>
            <a:r>
              <a:rPr lang="cs-CZ" i="1" dirty="0" err="1" smtClean="0">
                <a:solidFill>
                  <a:srgbClr val="0070C0"/>
                </a:solidFill>
              </a:rPr>
              <a:t>would</a:t>
            </a:r>
            <a:endParaRPr lang="cs-CZ" i="1" dirty="0" smtClean="0">
              <a:solidFill>
                <a:srgbClr val="0070C0"/>
              </a:solidFill>
            </a:endParaRPr>
          </a:p>
          <a:p>
            <a:r>
              <a:rPr lang="cs-CZ" u="sng" dirty="0" smtClean="0"/>
              <a:t>Vedlejší věta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chemeClr val="accent1"/>
                </a:solidFill>
              </a:rPr>
              <a:t>předminulý čas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i="1" u="sng" dirty="0" smtClean="0"/>
              <a:t>Příklady:</a:t>
            </a:r>
            <a:endParaRPr lang="cs-CZ" sz="3200" i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I had </a:t>
            </a:r>
            <a:r>
              <a:rPr lang="cs-CZ" dirty="0" err="1" smtClean="0">
                <a:solidFill>
                  <a:srgbClr val="00B050"/>
                </a:solidFill>
              </a:rPr>
              <a:t>taken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medicine</a:t>
            </a:r>
            <a:r>
              <a:rPr lang="cs-CZ" dirty="0" smtClean="0">
                <a:solidFill>
                  <a:srgbClr val="00B050"/>
                </a:solidFill>
              </a:rPr>
              <a:t> last </a:t>
            </a:r>
            <a:r>
              <a:rPr lang="cs-CZ" dirty="0" err="1" smtClean="0">
                <a:solidFill>
                  <a:srgbClr val="00B050"/>
                </a:solidFill>
              </a:rPr>
              <a:t>night</a:t>
            </a:r>
            <a:r>
              <a:rPr lang="cs-CZ" dirty="0" smtClean="0">
                <a:solidFill>
                  <a:srgbClr val="00B050"/>
                </a:solidFill>
              </a:rPr>
              <a:t>, I </a:t>
            </a:r>
            <a:r>
              <a:rPr lang="cs-CZ" dirty="0" err="1" smtClean="0">
                <a:solidFill>
                  <a:srgbClr val="00B050"/>
                </a:solidFill>
              </a:rPr>
              <a:t>would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feel</a:t>
            </a:r>
            <a:r>
              <a:rPr lang="cs-CZ" dirty="0" smtClean="0">
                <a:solidFill>
                  <a:srgbClr val="00B050"/>
                </a:solidFill>
              </a:rPr>
              <a:t> much </a:t>
            </a:r>
            <a:r>
              <a:rPr lang="cs-CZ" dirty="0" err="1" smtClean="0">
                <a:solidFill>
                  <a:srgbClr val="00B050"/>
                </a:solidFill>
              </a:rPr>
              <a:t>better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now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</a:p>
          <a:p>
            <a:pPr>
              <a:buNone/>
            </a:pPr>
            <a:r>
              <a:rPr lang="cs-CZ" sz="2800" dirty="0" smtClean="0"/>
              <a:t>  (Kdybych si vzal ty léky včera večer, cítil bych se teď mnohem lépe.)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wouldn</a:t>
            </a:r>
            <a:r>
              <a:rPr lang="cs-CZ" dirty="0" smtClean="0">
                <a:solidFill>
                  <a:srgbClr val="00B050"/>
                </a:solidFill>
              </a:rPr>
              <a:t>‘t </a:t>
            </a:r>
            <a:r>
              <a:rPr lang="cs-CZ" dirty="0" err="1" smtClean="0">
                <a:solidFill>
                  <a:srgbClr val="00B050"/>
                </a:solidFill>
              </a:rPr>
              <a:t>earn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so</a:t>
            </a:r>
            <a:r>
              <a:rPr lang="cs-CZ" dirty="0" smtClean="0">
                <a:solidFill>
                  <a:srgbClr val="00B050"/>
                </a:solidFill>
              </a:rPr>
              <a:t> much money 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hadn</a:t>
            </a:r>
            <a:r>
              <a:rPr lang="cs-CZ" dirty="0" smtClean="0">
                <a:solidFill>
                  <a:srgbClr val="00B050"/>
                </a:solidFill>
              </a:rPr>
              <a:t>‘t </a:t>
            </a:r>
            <a:r>
              <a:rPr lang="cs-CZ" dirty="0" err="1" smtClean="0">
                <a:solidFill>
                  <a:srgbClr val="00B050"/>
                </a:solidFill>
              </a:rPr>
              <a:t>gone</a:t>
            </a:r>
            <a:r>
              <a:rPr lang="cs-CZ" dirty="0" smtClean="0">
                <a:solidFill>
                  <a:srgbClr val="00B050"/>
                </a:solidFill>
              </a:rPr>
              <a:t> to university.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</a:t>
            </a:r>
            <a:r>
              <a:rPr lang="cs-CZ" sz="2800" dirty="0" smtClean="0"/>
              <a:t>(Nevydělával bys tolik peněz, kdybys nebyl chodil na vysokou školu.)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Typ 0</a:t>
            </a:r>
            <a:endParaRPr lang="cs-CZ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Tyto věty se nachází na hranici mezi </a:t>
            </a:r>
            <a:r>
              <a:rPr lang="cs-CZ" dirty="0" smtClean="0">
                <a:solidFill>
                  <a:srgbClr val="C00000"/>
                </a:solidFill>
              </a:rPr>
              <a:t>podmínkovými a časovými větami.</a:t>
            </a:r>
          </a:p>
          <a:p>
            <a:r>
              <a:rPr lang="cs-CZ" dirty="0" smtClean="0"/>
              <a:t>Vyjadřují situace, které jsou/byly </a:t>
            </a:r>
            <a:r>
              <a:rPr lang="cs-CZ" dirty="0" smtClean="0">
                <a:solidFill>
                  <a:schemeClr val="accent2"/>
                </a:solidFill>
              </a:rPr>
              <a:t>pravdivé, kdykoli je/byla </a:t>
            </a:r>
            <a:r>
              <a:rPr lang="cs-CZ" dirty="0" err="1" smtClean="0">
                <a:solidFill>
                  <a:schemeClr val="accent2"/>
                </a:solidFill>
              </a:rPr>
              <a:t>podnínka</a:t>
            </a:r>
            <a:r>
              <a:rPr lang="cs-CZ" dirty="0" smtClean="0">
                <a:solidFill>
                  <a:schemeClr val="accent2"/>
                </a:solidFill>
              </a:rPr>
              <a:t> splněna.</a:t>
            </a:r>
          </a:p>
          <a:p>
            <a:r>
              <a:rPr lang="cs-CZ" dirty="0" smtClean="0"/>
              <a:t>V těchto větách můžeme spojku </a:t>
            </a:r>
            <a:r>
              <a:rPr lang="cs-CZ" i="1" dirty="0" err="1" smtClean="0">
                <a:solidFill>
                  <a:schemeClr val="accent2"/>
                </a:solidFill>
              </a:rPr>
              <a:t>if</a:t>
            </a:r>
            <a:r>
              <a:rPr lang="cs-CZ" dirty="0" smtClean="0"/>
              <a:t> nahradit spojkami </a:t>
            </a:r>
            <a:r>
              <a:rPr lang="cs-CZ" i="1" dirty="0" err="1" smtClean="0">
                <a:solidFill>
                  <a:schemeClr val="accent2"/>
                </a:solidFill>
              </a:rPr>
              <a:t>when</a:t>
            </a:r>
            <a:r>
              <a:rPr lang="cs-CZ" dirty="0" smtClean="0"/>
              <a:t> (když) nebo </a:t>
            </a:r>
            <a:r>
              <a:rPr lang="cs-CZ" b="1" dirty="0" err="1" smtClean="0">
                <a:solidFill>
                  <a:schemeClr val="accent2"/>
                </a:solidFill>
              </a:rPr>
              <a:t>whenever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(kdykoli).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572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Podmínkové věty</vt:lpstr>
      <vt:lpstr>Typy podmínkových vět</vt:lpstr>
      <vt:lpstr>Typ 1</vt:lpstr>
      <vt:lpstr>Typ 2</vt:lpstr>
      <vt:lpstr>Typ 3</vt:lpstr>
      <vt:lpstr>Smíšené podmínkové věty</vt:lpstr>
      <vt:lpstr>Příklady:</vt:lpstr>
      <vt:lpstr>Typ 0</vt:lpstr>
      <vt:lpstr>    Příklady:</vt:lpstr>
      <vt:lpstr>Tato souvětí vyjadřují: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23</cp:revision>
  <dcterms:created xsi:type="dcterms:W3CDTF">2012-04-12T06:14:10Z</dcterms:created>
  <dcterms:modified xsi:type="dcterms:W3CDTF">2012-06-22T09:50:34Z</dcterms:modified>
</cp:coreProperties>
</file>