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34" autoAdjust="0"/>
  </p:normalViewPr>
  <p:slideViewPr>
    <p:cSldViewPr>
      <p:cViewPr varScale="1">
        <p:scale>
          <a:sx n="102" d="100"/>
          <a:sy n="102" d="100"/>
        </p:scale>
        <p:origin x="-2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DD672F-4631-4CE1-93D3-93B166011343}" type="datetimeFigureOut">
              <a:rPr lang="cs-CZ" smtClean="0"/>
              <a:pPr/>
              <a:t>9.11.2012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D0EE4B-22C4-47A4-846E-CC7F242E75F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0EE4B-22C4-47A4-846E-CC7F242E75F0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 fontScale="55000" lnSpcReduction="20000"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Pavlína </a:t>
            </a:r>
            <a:r>
              <a:rPr lang="cs-CZ" dirty="0" err="1" smtClean="0">
                <a:solidFill>
                  <a:schemeClr val="tx1"/>
                </a:solidFill>
              </a:rPr>
              <a:t>Hůrková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12.5. 2012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VY_22_INOVACE_1.2.7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	Větná skladba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pochopení pořádku slov v anglické větě, porovnává s českým jazykem, klade důraz na tvoření  anglické otázky.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70C0"/>
                </a:solidFill>
              </a:rPr>
              <a:t>Předložky v otázkách 2</a:t>
            </a:r>
            <a:endParaRPr lang="cs-CZ" sz="40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Otázkou </a:t>
            </a:r>
            <a:r>
              <a:rPr lang="cs-CZ" i="1" dirty="0" err="1" smtClean="0"/>
              <a:t>What</a:t>
            </a:r>
            <a:r>
              <a:rPr lang="cs-CZ" i="1" dirty="0" smtClean="0"/>
              <a:t> … look </a:t>
            </a:r>
            <a:r>
              <a:rPr lang="cs-CZ" i="1" dirty="0" err="1" smtClean="0"/>
              <a:t>like</a:t>
            </a:r>
            <a:r>
              <a:rPr lang="cs-CZ" i="1" dirty="0" smtClean="0"/>
              <a:t>? </a:t>
            </a:r>
            <a:r>
              <a:rPr lang="cs-CZ" dirty="0" smtClean="0"/>
              <a:t>se ptáme na vzhled.</a:t>
            </a:r>
          </a:p>
          <a:p>
            <a:pPr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    </a:t>
            </a:r>
            <a:r>
              <a:rPr lang="cs-CZ" sz="2800" dirty="0" err="1" smtClean="0">
                <a:solidFill>
                  <a:srgbClr val="0070C0"/>
                </a:solidFill>
              </a:rPr>
              <a:t>What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>
                <a:solidFill>
                  <a:srgbClr val="0070C0"/>
                </a:solidFill>
              </a:rPr>
              <a:t>does</a:t>
            </a:r>
            <a:r>
              <a:rPr lang="cs-CZ" sz="2800" dirty="0" smtClean="0">
                <a:solidFill>
                  <a:srgbClr val="0070C0"/>
                </a:solidFill>
              </a:rPr>
              <a:t> his </a:t>
            </a:r>
            <a:r>
              <a:rPr lang="cs-CZ" sz="2800" dirty="0" err="1" smtClean="0">
                <a:solidFill>
                  <a:srgbClr val="0070C0"/>
                </a:solidFill>
              </a:rPr>
              <a:t>brother</a:t>
            </a:r>
            <a:r>
              <a:rPr lang="cs-CZ" sz="2800" dirty="0" smtClean="0">
                <a:solidFill>
                  <a:srgbClr val="0070C0"/>
                </a:solidFill>
              </a:rPr>
              <a:t> look </a:t>
            </a:r>
            <a:r>
              <a:rPr lang="cs-CZ" sz="2800" dirty="0" err="1" smtClean="0">
                <a:solidFill>
                  <a:srgbClr val="0070C0"/>
                </a:solidFill>
              </a:rPr>
              <a:t>like</a:t>
            </a:r>
            <a:r>
              <a:rPr lang="cs-CZ" sz="2800" dirty="0" smtClean="0">
                <a:solidFill>
                  <a:srgbClr val="0070C0"/>
                </a:solidFill>
              </a:rPr>
              <a:t>?</a:t>
            </a:r>
          </a:p>
          <a:p>
            <a:r>
              <a:rPr lang="cs-CZ" dirty="0" smtClean="0"/>
              <a:t>Otázky </a:t>
            </a:r>
            <a:r>
              <a:rPr lang="cs-CZ" i="1" dirty="0" err="1" smtClean="0"/>
              <a:t>What</a:t>
            </a:r>
            <a:r>
              <a:rPr lang="cs-CZ" i="1" dirty="0" smtClean="0"/>
              <a:t> </a:t>
            </a:r>
            <a:r>
              <a:rPr lang="cs-CZ" i="1" dirty="0" err="1" smtClean="0"/>
              <a:t>about</a:t>
            </a:r>
            <a:r>
              <a:rPr lang="cs-CZ" i="1" dirty="0" smtClean="0"/>
              <a:t>/</a:t>
            </a:r>
            <a:r>
              <a:rPr lang="cs-CZ" i="1" dirty="0" err="1" smtClean="0"/>
              <a:t>How</a:t>
            </a:r>
            <a:r>
              <a:rPr lang="cs-CZ" i="1" dirty="0" smtClean="0"/>
              <a:t> </a:t>
            </a:r>
            <a:r>
              <a:rPr lang="cs-CZ" i="1" dirty="0" err="1" smtClean="0"/>
              <a:t>about</a:t>
            </a:r>
            <a:r>
              <a:rPr lang="cs-CZ" i="1" dirty="0" smtClean="0"/>
              <a:t> + -ing tvar </a:t>
            </a:r>
            <a:r>
              <a:rPr lang="cs-CZ" dirty="0" smtClean="0"/>
              <a:t>používáme, chceme-li něco navrhnout.</a:t>
            </a:r>
          </a:p>
          <a:p>
            <a:pPr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    </a:t>
            </a:r>
            <a:r>
              <a:rPr lang="cs-CZ" sz="2800" dirty="0" err="1" smtClean="0">
                <a:solidFill>
                  <a:srgbClr val="0070C0"/>
                </a:solidFill>
              </a:rPr>
              <a:t>What</a:t>
            </a:r>
            <a:r>
              <a:rPr lang="cs-CZ" sz="2800" dirty="0" smtClean="0">
                <a:solidFill>
                  <a:srgbClr val="0070C0"/>
                </a:solidFill>
              </a:rPr>
              <a:t>/</a:t>
            </a:r>
            <a:r>
              <a:rPr lang="cs-CZ" sz="2800" dirty="0" err="1" smtClean="0">
                <a:solidFill>
                  <a:srgbClr val="0070C0"/>
                </a:solidFill>
              </a:rPr>
              <a:t>How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>
                <a:solidFill>
                  <a:srgbClr val="0070C0"/>
                </a:solidFill>
              </a:rPr>
              <a:t>about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>
                <a:solidFill>
                  <a:srgbClr val="0070C0"/>
                </a:solidFill>
              </a:rPr>
              <a:t>going</a:t>
            </a:r>
            <a:r>
              <a:rPr lang="cs-CZ" sz="2800" dirty="0" smtClean="0">
                <a:solidFill>
                  <a:srgbClr val="0070C0"/>
                </a:solidFill>
              </a:rPr>
              <a:t> to a restaurant?</a:t>
            </a:r>
          </a:p>
          <a:p>
            <a:pPr>
              <a:buNone/>
            </a:pPr>
            <a:endParaRPr lang="cs-CZ" sz="36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70C0"/>
                </a:solidFill>
              </a:rPr>
              <a:t>Záporné otázky</a:t>
            </a:r>
            <a:endParaRPr lang="cs-CZ" sz="40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Záporné otázky  v angličtině mohou mít dva tvary: </a:t>
            </a:r>
            <a:r>
              <a:rPr lang="cs-CZ" dirty="0" smtClean="0">
                <a:solidFill>
                  <a:srgbClr val="C00000"/>
                </a:solidFill>
              </a:rPr>
              <a:t>plné a stažené.</a:t>
            </a:r>
          </a:p>
          <a:p>
            <a:r>
              <a:rPr lang="cs-CZ" dirty="0" smtClean="0"/>
              <a:t>V </a:t>
            </a:r>
            <a:r>
              <a:rPr lang="cs-CZ" dirty="0" smtClean="0">
                <a:solidFill>
                  <a:srgbClr val="C00000"/>
                </a:solidFill>
              </a:rPr>
              <a:t>plném</a:t>
            </a:r>
            <a:r>
              <a:rPr lang="cs-CZ" dirty="0" smtClean="0"/>
              <a:t> tvaru stojí záporka </a:t>
            </a:r>
            <a:r>
              <a:rPr lang="cs-CZ" i="1" u="sng" dirty="0" smtClean="0"/>
              <a:t>not</a:t>
            </a:r>
            <a:r>
              <a:rPr lang="cs-CZ" dirty="0" smtClean="0"/>
              <a:t> za podmětem</a:t>
            </a:r>
            <a:r>
              <a:rPr lang="cs-CZ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   </a:t>
            </a:r>
            <a:r>
              <a:rPr lang="cs-CZ" sz="2800" dirty="0" err="1" smtClean="0">
                <a:solidFill>
                  <a:srgbClr val="0070C0"/>
                </a:solidFill>
              </a:rPr>
              <a:t>Was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>
                <a:solidFill>
                  <a:srgbClr val="0070C0"/>
                </a:solidFill>
              </a:rPr>
              <a:t>she</a:t>
            </a:r>
            <a:r>
              <a:rPr lang="cs-CZ" sz="2800" dirty="0" smtClean="0">
                <a:solidFill>
                  <a:srgbClr val="0070C0"/>
                </a:solidFill>
              </a:rPr>
              <a:t> not </a:t>
            </a:r>
            <a:r>
              <a:rPr lang="cs-CZ" sz="2800" dirty="0" err="1" smtClean="0">
                <a:solidFill>
                  <a:srgbClr val="0070C0"/>
                </a:solidFill>
              </a:rPr>
              <a:t>there</a:t>
            </a:r>
            <a:r>
              <a:rPr lang="cs-CZ" sz="2800" dirty="0" smtClean="0">
                <a:solidFill>
                  <a:srgbClr val="0070C0"/>
                </a:solidFill>
              </a:rPr>
              <a:t>?</a:t>
            </a:r>
          </a:p>
          <a:p>
            <a:r>
              <a:rPr lang="cs-CZ" dirty="0" smtClean="0"/>
              <a:t>Ve </a:t>
            </a:r>
            <a:r>
              <a:rPr lang="cs-CZ" dirty="0" smtClean="0">
                <a:solidFill>
                  <a:srgbClr val="C00000"/>
                </a:solidFill>
              </a:rPr>
              <a:t>staženém</a:t>
            </a:r>
            <a:r>
              <a:rPr lang="cs-CZ" dirty="0" smtClean="0"/>
              <a:t> tvaru stojí zkrácený zápor pomocného slovesa před podmětem.</a:t>
            </a:r>
          </a:p>
          <a:p>
            <a:pPr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   </a:t>
            </a:r>
            <a:r>
              <a:rPr lang="cs-CZ" sz="2800" dirty="0" err="1" smtClean="0">
                <a:solidFill>
                  <a:srgbClr val="0070C0"/>
                </a:solidFill>
              </a:rPr>
              <a:t>Wasn</a:t>
            </a:r>
            <a:r>
              <a:rPr lang="cs-CZ" sz="2800" dirty="0" smtClean="0">
                <a:solidFill>
                  <a:srgbClr val="0070C0"/>
                </a:solidFill>
              </a:rPr>
              <a:t>‘t </a:t>
            </a:r>
            <a:r>
              <a:rPr lang="cs-CZ" sz="2800" dirty="0" err="1" smtClean="0">
                <a:solidFill>
                  <a:srgbClr val="0070C0"/>
                </a:solidFill>
              </a:rPr>
              <a:t>she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>
                <a:solidFill>
                  <a:srgbClr val="0070C0"/>
                </a:solidFill>
              </a:rPr>
              <a:t>there</a:t>
            </a:r>
            <a:r>
              <a:rPr lang="cs-CZ" sz="2800" dirty="0" smtClean="0">
                <a:solidFill>
                  <a:srgbClr val="0070C0"/>
                </a:solidFill>
              </a:rPr>
              <a:t>?</a:t>
            </a:r>
            <a:endParaRPr lang="cs-CZ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 smtClean="0"/>
              <a:t>Děkuji za pozornost.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 smtClean="0"/>
              <a:t>   Zpracovala: Mgr. Pavlína </a:t>
            </a:r>
            <a:r>
              <a:rPr lang="cs-CZ" sz="2800" dirty="0" err="1" smtClean="0"/>
              <a:t>Hůrková</a:t>
            </a:r>
            <a:endParaRPr lang="cs-CZ" sz="2800" dirty="0" smtClean="0"/>
          </a:p>
          <a:p>
            <a:endParaRPr lang="cs-CZ" dirty="0" smtClean="0"/>
          </a:p>
          <a:p>
            <a:pPr>
              <a:buNone/>
            </a:pPr>
            <a:r>
              <a:rPr lang="cs-CZ" sz="2400" dirty="0" smtClean="0"/>
              <a:t>    Zdroje:</a:t>
            </a:r>
          </a:p>
          <a:p>
            <a:pPr>
              <a:buNone/>
            </a:pPr>
            <a:r>
              <a:rPr lang="cs-CZ" sz="2400" dirty="0" smtClean="0"/>
              <a:t>    </a:t>
            </a:r>
            <a:r>
              <a:rPr lang="cs-CZ" sz="2400" dirty="0" err="1" smtClean="0"/>
              <a:t>Belán</a:t>
            </a:r>
            <a:r>
              <a:rPr lang="cs-CZ" sz="2400" dirty="0" smtClean="0"/>
              <a:t>,J.: Odmaturuj z anglického jazyka. </a:t>
            </a:r>
            <a:r>
              <a:rPr lang="cs-CZ" sz="2400" dirty="0" err="1" smtClean="0"/>
              <a:t>Didaktis</a:t>
            </a:r>
            <a:r>
              <a:rPr lang="cs-CZ" sz="2400" dirty="0" smtClean="0"/>
              <a:t>, 2004.</a:t>
            </a:r>
          </a:p>
          <a:p>
            <a:pPr>
              <a:buNone/>
            </a:pPr>
            <a:r>
              <a:rPr lang="cs-CZ" sz="2400" dirty="0" smtClean="0"/>
              <a:t>    </a:t>
            </a:r>
            <a:r>
              <a:rPr lang="cs-CZ" sz="2400" dirty="0" err="1" smtClean="0"/>
              <a:t>Murphy</a:t>
            </a:r>
            <a:r>
              <a:rPr lang="cs-CZ" sz="2400" dirty="0" smtClean="0"/>
              <a:t>, R.: </a:t>
            </a:r>
            <a:r>
              <a:rPr lang="cs-CZ" sz="2400" dirty="0" err="1" smtClean="0"/>
              <a:t>English</a:t>
            </a:r>
            <a:r>
              <a:rPr lang="cs-CZ" sz="2400" dirty="0" smtClean="0"/>
              <a:t> </a:t>
            </a:r>
            <a:r>
              <a:rPr lang="cs-CZ" sz="2400" dirty="0" err="1" smtClean="0"/>
              <a:t>Grammar</a:t>
            </a:r>
            <a:r>
              <a:rPr lang="cs-CZ" sz="2400" dirty="0" smtClean="0"/>
              <a:t> in Use. Cambridge University </a:t>
            </a:r>
            <a:r>
              <a:rPr lang="cs-CZ" sz="2400" dirty="0" err="1" smtClean="0"/>
              <a:t>Press</a:t>
            </a:r>
            <a:r>
              <a:rPr lang="cs-CZ" sz="2400" dirty="0" smtClean="0"/>
              <a:t>, 2004.</a:t>
            </a:r>
            <a:endParaRPr 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solidFill>
                  <a:srgbClr val="0070C0"/>
                </a:solidFill>
              </a:rPr>
              <a:t>Větná skladba</a:t>
            </a:r>
            <a:endParaRPr lang="cs-CZ" sz="48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0070C0"/>
                </a:solidFill>
              </a:rPr>
              <a:t>Slovosled</a:t>
            </a:r>
          </a:p>
          <a:p>
            <a:r>
              <a:rPr lang="en-GB" sz="4000" b="1" dirty="0" smtClean="0">
                <a:solidFill>
                  <a:srgbClr val="C00000"/>
                </a:solidFill>
              </a:rPr>
              <a:t>Word Order</a:t>
            </a:r>
            <a:endParaRPr lang="en-GB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70C0"/>
                </a:solidFill>
              </a:rPr>
              <a:t>Slovosled oznamovací věty</a:t>
            </a:r>
            <a:endParaRPr lang="cs-CZ" sz="40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Slovosled v angličtině je </a:t>
            </a:r>
            <a:r>
              <a:rPr lang="cs-CZ" b="1" dirty="0" smtClean="0">
                <a:solidFill>
                  <a:srgbClr val="C00000"/>
                </a:solidFill>
              </a:rPr>
              <a:t>pevný</a:t>
            </a:r>
            <a:r>
              <a:rPr lang="cs-CZ" dirty="0" smtClean="0"/>
              <a:t> (na rozdíl od češtiny). </a:t>
            </a:r>
          </a:p>
          <a:p>
            <a:r>
              <a:rPr lang="cs-CZ" dirty="0" smtClean="0"/>
              <a:t>Vztahy mezi větnými členy vyjadřuje jejich postavení ve větě.</a:t>
            </a:r>
          </a:p>
          <a:p>
            <a:pPr algn="ctr">
              <a:buNone/>
            </a:pPr>
            <a:r>
              <a:rPr lang="cs-CZ" dirty="0" smtClean="0"/>
              <a:t>Základní tzv. </a:t>
            </a:r>
            <a:r>
              <a:rPr lang="cs-CZ" b="1" dirty="0" smtClean="0">
                <a:solidFill>
                  <a:srgbClr val="C00000"/>
                </a:solidFill>
              </a:rPr>
              <a:t>přímý slovosled</a:t>
            </a:r>
          </a:p>
          <a:p>
            <a:pPr algn="ctr">
              <a:buNone/>
            </a:pPr>
            <a:endParaRPr lang="cs-CZ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cs-CZ" sz="2400" b="1" dirty="0" smtClean="0">
                <a:solidFill>
                  <a:srgbClr val="0070C0"/>
                </a:solidFill>
              </a:rPr>
              <a:t>podmět + přísudek + předmět +  příslovečné určení</a:t>
            </a:r>
          </a:p>
          <a:p>
            <a:pPr>
              <a:buNone/>
            </a:pPr>
            <a:r>
              <a:rPr lang="cs-CZ" sz="2400" b="1" dirty="0" smtClean="0">
                <a:solidFill>
                  <a:srgbClr val="0070C0"/>
                </a:solidFill>
              </a:rPr>
              <a:t>(způsob – místo – čas)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Přímý slovosled</a:t>
            </a:r>
            <a:endParaRPr lang="cs-CZ" sz="32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28797"/>
          <a:ext cx="8291262" cy="26092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1877"/>
                <a:gridCol w="1381877"/>
                <a:gridCol w="1381877"/>
                <a:gridCol w="1381877"/>
                <a:gridCol w="1381877"/>
                <a:gridCol w="1381877"/>
              </a:tblGrid>
              <a:tr h="406634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Podmět</a:t>
                      </a:r>
                      <a:endParaRPr lang="cs-CZ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Přísudek</a:t>
                      </a:r>
                      <a:endParaRPr lang="cs-CZ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Předmět</a:t>
                      </a:r>
                      <a:endParaRPr lang="cs-CZ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Způsob</a:t>
                      </a:r>
                      <a:endParaRPr lang="cs-CZ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Místo </a:t>
                      </a:r>
                      <a:endParaRPr lang="cs-CZ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Čas</a:t>
                      </a:r>
                      <a:endParaRPr lang="cs-CZ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4052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I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met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Paul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in </a:t>
                      </a:r>
                      <a:r>
                        <a:rPr lang="cs-CZ" sz="2000" dirty="0" err="1" smtClean="0"/>
                        <a:t>the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pub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last </a:t>
                      </a:r>
                      <a:r>
                        <a:rPr lang="cs-CZ" sz="2000" dirty="0" err="1" smtClean="0"/>
                        <a:t>night</a:t>
                      </a:r>
                      <a:r>
                        <a:rPr lang="cs-CZ" sz="2000" dirty="0" smtClean="0"/>
                        <a:t>.</a:t>
                      </a:r>
                      <a:endParaRPr lang="cs-CZ" sz="2000" dirty="0"/>
                    </a:p>
                  </a:txBody>
                  <a:tcPr/>
                </a:tc>
              </a:tr>
              <a:tr h="440520"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It</a:t>
                      </a:r>
                      <a:r>
                        <a:rPr lang="cs-CZ" sz="2000" dirty="0" smtClean="0"/>
                        <a:t> 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rained</a:t>
                      </a:r>
                      <a:r>
                        <a:rPr lang="cs-CZ" sz="2000" dirty="0" smtClean="0"/>
                        <a:t> 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heavily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in Brno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all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day</a:t>
                      </a:r>
                      <a:r>
                        <a:rPr lang="cs-CZ" sz="2000" dirty="0" smtClean="0"/>
                        <a:t>.</a:t>
                      </a:r>
                      <a:endParaRPr lang="cs-CZ" sz="2000" dirty="0"/>
                    </a:p>
                  </a:txBody>
                  <a:tcPr/>
                </a:tc>
              </a:tr>
              <a:tr h="44052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Peter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looked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at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me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angrily</a:t>
                      </a:r>
                      <a:r>
                        <a:rPr lang="cs-CZ" sz="2000" dirty="0" smtClean="0"/>
                        <a:t>.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 smtClean="0"/>
                    </a:p>
                  </a:txBody>
                  <a:tcPr/>
                </a:tc>
              </a:tr>
              <a:tr h="440520"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She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didn</a:t>
                      </a:r>
                      <a:r>
                        <a:rPr lang="cs-CZ" sz="2000" dirty="0" smtClean="0"/>
                        <a:t>‘t </a:t>
                      </a:r>
                      <a:r>
                        <a:rPr lang="cs-CZ" sz="2000" dirty="0" err="1" smtClean="0"/>
                        <a:t>buy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anything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Yesterday</a:t>
                      </a:r>
                      <a:r>
                        <a:rPr lang="cs-CZ" sz="2000" dirty="0" smtClean="0"/>
                        <a:t>.</a:t>
                      </a:r>
                    </a:p>
                  </a:txBody>
                  <a:tcPr/>
                </a:tc>
              </a:tr>
              <a:tr h="440520"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They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worked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very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hard</a:t>
                      </a:r>
                      <a:r>
                        <a:rPr lang="cs-CZ" sz="2000" dirty="0" smtClean="0"/>
                        <a:t>.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70C0"/>
                </a:solidFill>
              </a:rPr>
              <a:t>Poznámky k slovosledu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Každá věta obsahuje </a:t>
            </a:r>
            <a:r>
              <a:rPr lang="cs-CZ" b="1" dirty="0" smtClean="0">
                <a:solidFill>
                  <a:srgbClr val="C00000"/>
                </a:solidFill>
              </a:rPr>
              <a:t>podmět a přísudek.</a:t>
            </a:r>
          </a:p>
          <a:p>
            <a:r>
              <a:rPr lang="cs-CZ" u="sng" dirty="0" smtClean="0"/>
              <a:t>Podmět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musí být </a:t>
            </a:r>
            <a:r>
              <a:rPr lang="cs-CZ" b="1" dirty="0" smtClean="0">
                <a:solidFill>
                  <a:srgbClr val="C00000"/>
                </a:solidFill>
              </a:rPr>
              <a:t>vždy </a:t>
            </a:r>
            <a:r>
              <a:rPr lang="cs-CZ" dirty="0" smtClean="0">
                <a:solidFill>
                  <a:srgbClr val="002060"/>
                </a:solidFill>
              </a:rPr>
              <a:t>vyjádřen.</a:t>
            </a:r>
          </a:p>
          <a:p>
            <a:pPr>
              <a:buNone/>
            </a:pPr>
            <a:r>
              <a:rPr lang="cs-CZ" sz="2800" dirty="0" smtClean="0">
                <a:solidFill>
                  <a:srgbClr val="002060"/>
                </a:solidFill>
              </a:rPr>
              <a:t>    He </a:t>
            </a:r>
            <a:r>
              <a:rPr lang="cs-CZ" sz="2800" dirty="0" err="1" smtClean="0">
                <a:solidFill>
                  <a:srgbClr val="002060"/>
                </a:solidFill>
              </a:rPr>
              <a:t>came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at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five</a:t>
            </a:r>
            <a:r>
              <a:rPr lang="cs-CZ" sz="2800" dirty="0" smtClean="0">
                <a:solidFill>
                  <a:srgbClr val="002060"/>
                </a:solidFill>
              </a:rPr>
              <a:t>. (Přišel v pět.)</a:t>
            </a:r>
          </a:p>
          <a:p>
            <a:pPr>
              <a:buNone/>
            </a:pPr>
            <a:r>
              <a:rPr lang="cs-CZ" sz="2800" dirty="0" smtClean="0">
                <a:solidFill>
                  <a:srgbClr val="002060"/>
                </a:solidFill>
              </a:rPr>
              <a:t>    </a:t>
            </a:r>
            <a:r>
              <a:rPr lang="cs-CZ" sz="2800" dirty="0" err="1" smtClean="0">
                <a:solidFill>
                  <a:srgbClr val="002060"/>
                </a:solidFill>
              </a:rPr>
              <a:t>It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raining</a:t>
            </a:r>
            <a:r>
              <a:rPr lang="cs-CZ" sz="2800" dirty="0" smtClean="0">
                <a:solidFill>
                  <a:srgbClr val="002060"/>
                </a:solidFill>
              </a:rPr>
              <a:t>. (Prší.)</a:t>
            </a:r>
          </a:p>
          <a:p>
            <a:r>
              <a:rPr lang="cs-CZ" u="sng" dirty="0" smtClean="0">
                <a:solidFill>
                  <a:srgbClr val="002060"/>
                </a:solidFill>
              </a:rPr>
              <a:t>Pořadí předmětů</a:t>
            </a:r>
            <a:r>
              <a:rPr lang="cs-CZ" dirty="0" smtClean="0">
                <a:solidFill>
                  <a:srgbClr val="002060"/>
                </a:solidFill>
              </a:rPr>
              <a:t>: </a:t>
            </a:r>
            <a:r>
              <a:rPr lang="cs-CZ" dirty="0" smtClean="0">
                <a:solidFill>
                  <a:srgbClr val="0070C0"/>
                </a:solidFill>
              </a:rPr>
              <a:t>bezpředložkový nepřímý předmět – přímý předmět – předložkový nepřímý předmět</a:t>
            </a:r>
          </a:p>
          <a:p>
            <a:pPr>
              <a:buNone/>
            </a:pPr>
            <a:r>
              <a:rPr lang="cs-CZ" sz="2800" dirty="0" smtClean="0"/>
              <a:t>   </a:t>
            </a:r>
            <a:r>
              <a:rPr lang="cs-CZ" sz="2800" dirty="0" err="1" smtClean="0"/>
              <a:t>She</a:t>
            </a:r>
            <a:r>
              <a:rPr lang="cs-CZ" sz="2800" dirty="0" smtClean="0"/>
              <a:t> </a:t>
            </a:r>
            <a:r>
              <a:rPr lang="cs-CZ" sz="2800" dirty="0" err="1" smtClean="0"/>
              <a:t>gave</a:t>
            </a:r>
            <a:r>
              <a:rPr lang="cs-CZ" sz="2800" dirty="0" smtClean="0"/>
              <a:t> </a:t>
            </a:r>
            <a:r>
              <a:rPr lang="cs-CZ" sz="2800" u="sng" dirty="0" err="1" smtClean="0"/>
              <a:t>me</a:t>
            </a:r>
            <a:r>
              <a:rPr lang="cs-CZ" sz="2800" u="sng" dirty="0" smtClean="0"/>
              <a:t> </a:t>
            </a:r>
            <a:r>
              <a:rPr lang="cs-CZ" sz="2800" u="sng" dirty="0" err="1" smtClean="0"/>
              <a:t>the</a:t>
            </a:r>
            <a:r>
              <a:rPr lang="cs-CZ" sz="2800" u="sng" dirty="0" smtClean="0"/>
              <a:t> money</a:t>
            </a:r>
            <a:r>
              <a:rPr lang="cs-CZ" sz="2800" dirty="0" smtClean="0"/>
              <a:t>.</a:t>
            </a:r>
          </a:p>
          <a:p>
            <a:pPr>
              <a:buNone/>
            </a:pPr>
            <a:r>
              <a:rPr lang="cs-CZ" sz="2800" dirty="0" smtClean="0"/>
              <a:t>   </a:t>
            </a:r>
            <a:r>
              <a:rPr lang="cs-CZ" sz="2800" dirty="0" err="1" smtClean="0"/>
              <a:t>She</a:t>
            </a:r>
            <a:r>
              <a:rPr lang="cs-CZ" sz="2800" dirty="0" smtClean="0"/>
              <a:t> </a:t>
            </a:r>
            <a:r>
              <a:rPr lang="cs-CZ" sz="2800" dirty="0" err="1" smtClean="0"/>
              <a:t>gave</a:t>
            </a:r>
            <a:r>
              <a:rPr lang="cs-CZ" sz="2800" dirty="0" smtClean="0"/>
              <a:t> </a:t>
            </a:r>
            <a:r>
              <a:rPr lang="cs-CZ" sz="2800" u="sng" dirty="0" err="1" smtClean="0"/>
              <a:t>the</a:t>
            </a:r>
            <a:r>
              <a:rPr lang="cs-CZ" sz="2800" u="sng" dirty="0" smtClean="0"/>
              <a:t> money to </a:t>
            </a:r>
            <a:r>
              <a:rPr lang="cs-CZ" sz="2800" u="sng" dirty="0" err="1" smtClean="0"/>
              <a:t>me</a:t>
            </a:r>
            <a:r>
              <a:rPr lang="cs-CZ" sz="2800" u="sng" dirty="0" smtClean="0"/>
              <a:t>.</a:t>
            </a:r>
          </a:p>
          <a:p>
            <a:pPr>
              <a:buNone/>
            </a:pPr>
            <a:endParaRPr lang="cs-CZ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u="sng" dirty="0" smtClean="0">
                <a:solidFill>
                  <a:srgbClr val="0070C0"/>
                </a:solidFill>
              </a:rPr>
              <a:t>Obrácený slovosled</a:t>
            </a:r>
            <a:r>
              <a:rPr lang="cs-CZ" sz="3200" b="1" dirty="0" smtClean="0">
                <a:solidFill>
                  <a:srgbClr val="0070C0"/>
                </a:solidFill>
              </a:rPr>
              <a:t/>
            </a:r>
            <a:br>
              <a:rPr lang="cs-CZ" sz="3200" b="1" dirty="0" smtClean="0">
                <a:solidFill>
                  <a:srgbClr val="0070C0"/>
                </a:solidFill>
              </a:rPr>
            </a:br>
            <a:r>
              <a:rPr lang="cs-CZ" sz="3200" b="1" dirty="0" smtClean="0">
                <a:solidFill>
                  <a:srgbClr val="0070C0"/>
                </a:solidFill>
              </a:rPr>
              <a:t>Inverze – podmět za přísudkem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r>
              <a:rPr lang="cs-CZ" dirty="0" smtClean="0"/>
              <a:t>Vazba </a:t>
            </a:r>
            <a:r>
              <a:rPr lang="cs-CZ" i="1" u="sng" dirty="0" err="1" smtClean="0"/>
              <a:t>there</a:t>
            </a:r>
            <a:r>
              <a:rPr lang="cs-CZ" i="1" u="sng" dirty="0" smtClean="0"/>
              <a:t> </a:t>
            </a:r>
            <a:r>
              <a:rPr lang="cs-CZ" i="1" u="sng" dirty="0" err="1" smtClean="0"/>
              <a:t>is</a:t>
            </a:r>
            <a:r>
              <a:rPr lang="cs-CZ" i="1" u="sng" dirty="0" smtClean="0"/>
              <a:t>, </a:t>
            </a:r>
            <a:r>
              <a:rPr lang="cs-CZ" i="1" u="sng" dirty="0" err="1" smtClean="0"/>
              <a:t>there</a:t>
            </a:r>
            <a:r>
              <a:rPr lang="cs-CZ" i="1" u="sng" dirty="0" smtClean="0"/>
              <a:t> are</a:t>
            </a:r>
            <a:r>
              <a:rPr lang="cs-CZ" i="1" dirty="0" smtClean="0"/>
              <a:t>.</a:t>
            </a:r>
          </a:p>
          <a:p>
            <a:pPr>
              <a:buNone/>
            </a:pPr>
            <a:r>
              <a:rPr lang="cs-CZ" sz="2400" i="1" dirty="0" smtClean="0">
                <a:solidFill>
                  <a:srgbClr val="0070C0"/>
                </a:solidFill>
              </a:rPr>
              <a:t>    </a:t>
            </a:r>
            <a:r>
              <a:rPr lang="cs-CZ" sz="2800" dirty="0" err="1" smtClean="0">
                <a:solidFill>
                  <a:srgbClr val="0070C0"/>
                </a:solidFill>
              </a:rPr>
              <a:t>There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>
                <a:solidFill>
                  <a:srgbClr val="0070C0"/>
                </a:solidFill>
              </a:rPr>
              <a:t>is</a:t>
            </a:r>
            <a:r>
              <a:rPr lang="cs-CZ" sz="2800" dirty="0" smtClean="0">
                <a:solidFill>
                  <a:srgbClr val="0070C0"/>
                </a:solidFill>
              </a:rPr>
              <a:t> a </a:t>
            </a:r>
            <a:r>
              <a:rPr lang="cs-CZ" sz="2800" dirty="0" err="1" smtClean="0">
                <a:solidFill>
                  <a:srgbClr val="0070C0"/>
                </a:solidFill>
              </a:rPr>
              <a:t>book</a:t>
            </a:r>
            <a:r>
              <a:rPr lang="cs-CZ" sz="2800" dirty="0" smtClean="0">
                <a:solidFill>
                  <a:srgbClr val="0070C0"/>
                </a:solidFill>
              </a:rPr>
              <a:t> on </a:t>
            </a:r>
            <a:r>
              <a:rPr lang="cs-CZ" sz="2800" dirty="0" err="1" smtClean="0">
                <a:solidFill>
                  <a:srgbClr val="0070C0"/>
                </a:solidFill>
              </a:rPr>
              <a:t>the</a:t>
            </a:r>
            <a:r>
              <a:rPr lang="cs-CZ" sz="2800" dirty="0" smtClean="0">
                <a:solidFill>
                  <a:srgbClr val="0070C0"/>
                </a:solidFill>
              </a:rPr>
              <a:t> table</a:t>
            </a:r>
            <a:r>
              <a:rPr lang="cs-CZ" sz="2800" dirty="0" smtClean="0"/>
              <a:t>.</a:t>
            </a:r>
          </a:p>
          <a:p>
            <a:r>
              <a:rPr lang="cs-CZ" dirty="0" smtClean="0"/>
              <a:t>V otázce – viz dále.</a:t>
            </a:r>
          </a:p>
          <a:p>
            <a:r>
              <a:rPr lang="cs-CZ" dirty="0" smtClean="0"/>
              <a:t>V krátkých reakcích obsahujících </a:t>
            </a:r>
            <a:r>
              <a:rPr lang="cs-CZ" i="1" u="sng" dirty="0" err="1" smtClean="0"/>
              <a:t>so</a:t>
            </a:r>
            <a:r>
              <a:rPr lang="cs-CZ" i="1" u="sng" dirty="0" smtClean="0"/>
              <a:t>, </a:t>
            </a:r>
            <a:r>
              <a:rPr lang="cs-CZ" i="1" u="sng" dirty="0" err="1" smtClean="0"/>
              <a:t>neither</a:t>
            </a:r>
            <a:endParaRPr lang="cs-CZ" i="1" u="sng" dirty="0" smtClean="0"/>
          </a:p>
          <a:p>
            <a:pPr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    I </a:t>
            </a:r>
            <a:r>
              <a:rPr lang="cs-CZ" sz="2800" dirty="0" err="1" smtClean="0">
                <a:solidFill>
                  <a:srgbClr val="0070C0"/>
                </a:solidFill>
              </a:rPr>
              <a:t>am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>
                <a:solidFill>
                  <a:srgbClr val="0070C0"/>
                </a:solidFill>
              </a:rPr>
              <a:t>hungry</a:t>
            </a:r>
            <a:r>
              <a:rPr lang="cs-CZ" sz="2800" dirty="0" smtClean="0">
                <a:solidFill>
                  <a:srgbClr val="0070C0"/>
                </a:solidFill>
              </a:rPr>
              <a:t>. - So </a:t>
            </a:r>
            <a:r>
              <a:rPr lang="cs-CZ" sz="2800" dirty="0" err="1" smtClean="0">
                <a:solidFill>
                  <a:srgbClr val="0070C0"/>
                </a:solidFill>
              </a:rPr>
              <a:t>am</a:t>
            </a:r>
            <a:r>
              <a:rPr lang="cs-CZ" sz="2800" dirty="0" smtClean="0">
                <a:solidFill>
                  <a:srgbClr val="0070C0"/>
                </a:solidFill>
              </a:rPr>
              <a:t> I.</a:t>
            </a:r>
          </a:p>
          <a:p>
            <a:r>
              <a:rPr lang="cs-CZ" dirty="0" smtClean="0"/>
              <a:t>V podmínkových souvětích se </a:t>
            </a:r>
            <a:r>
              <a:rPr lang="cs-CZ" i="1" u="sng" dirty="0" err="1" smtClean="0"/>
              <a:t>should</a:t>
            </a:r>
            <a:endParaRPr lang="cs-CZ" i="1" u="sng" dirty="0" smtClean="0"/>
          </a:p>
          <a:p>
            <a:pPr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    </a:t>
            </a:r>
            <a:r>
              <a:rPr lang="cs-CZ" sz="2800" dirty="0" err="1" smtClean="0">
                <a:solidFill>
                  <a:srgbClr val="0070C0"/>
                </a:solidFill>
              </a:rPr>
              <a:t>Should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>
                <a:solidFill>
                  <a:srgbClr val="0070C0"/>
                </a:solidFill>
              </a:rPr>
              <a:t>you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>
                <a:solidFill>
                  <a:srgbClr val="0070C0"/>
                </a:solidFill>
              </a:rPr>
              <a:t>find</a:t>
            </a:r>
            <a:r>
              <a:rPr lang="cs-CZ" sz="2800" dirty="0" smtClean="0">
                <a:solidFill>
                  <a:srgbClr val="0070C0"/>
                </a:solidFill>
              </a:rPr>
              <a:t> my </a:t>
            </a:r>
            <a:r>
              <a:rPr lang="cs-CZ" sz="2800" dirty="0" err="1" smtClean="0">
                <a:solidFill>
                  <a:srgbClr val="0070C0"/>
                </a:solidFill>
              </a:rPr>
              <a:t>keys</a:t>
            </a:r>
            <a:r>
              <a:rPr lang="cs-CZ" sz="2800" dirty="0" smtClean="0">
                <a:solidFill>
                  <a:srgbClr val="0070C0"/>
                </a:solidFill>
              </a:rPr>
              <a:t>, </a:t>
            </a:r>
            <a:r>
              <a:rPr lang="cs-CZ" sz="2800" dirty="0" err="1" smtClean="0">
                <a:solidFill>
                  <a:srgbClr val="0070C0"/>
                </a:solidFill>
              </a:rPr>
              <a:t>please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>
                <a:solidFill>
                  <a:srgbClr val="0070C0"/>
                </a:solidFill>
              </a:rPr>
              <a:t>call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>
                <a:solidFill>
                  <a:srgbClr val="0070C0"/>
                </a:solidFill>
              </a:rPr>
              <a:t>me</a:t>
            </a:r>
            <a:r>
              <a:rPr lang="cs-CZ" sz="2800" dirty="0" smtClean="0">
                <a:solidFill>
                  <a:srgbClr val="0070C0"/>
                </a:solidFill>
              </a:rPr>
              <a:t>.</a:t>
            </a:r>
            <a:endParaRPr lang="cs-CZ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rgbClr val="0070C0"/>
                </a:solidFill>
              </a:rPr>
              <a:t>Tvoření záporu</a:t>
            </a:r>
            <a:endParaRPr lang="cs-CZ" sz="4000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Pomocí záporky </a:t>
            </a:r>
            <a:r>
              <a:rPr lang="cs-CZ" b="1" dirty="0" smtClean="0">
                <a:solidFill>
                  <a:srgbClr val="C00000"/>
                </a:solidFill>
              </a:rPr>
              <a:t>not</a:t>
            </a:r>
            <a:r>
              <a:rPr lang="cs-CZ" sz="2800" dirty="0" smtClean="0"/>
              <a:t>.  </a:t>
            </a:r>
          </a:p>
          <a:p>
            <a:pPr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   He </a:t>
            </a:r>
            <a:r>
              <a:rPr lang="cs-CZ" sz="2800" dirty="0" err="1" smtClean="0">
                <a:solidFill>
                  <a:srgbClr val="0070C0"/>
                </a:solidFill>
              </a:rPr>
              <a:t>is</a:t>
            </a:r>
            <a:r>
              <a:rPr lang="cs-CZ" sz="2800" dirty="0" smtClean="0">
                <a:solidFill>
                  <a:srgbClr val="0070C0"/>
                </a:solidFill>
              </a:rPr>
              <a:t> not/</a:t>
            </a:r>
            <a:r>
              <a:rPr lang="cs-CZ" sz="2800" dirty="0" err="1" smtClean="0">
                <a:solidFill>
                  <a:srgbClr val="0070C0"/>
                </a:solidFill>
              </a:rPr>
              <a:t>isn</a:t>
            </a:r>
            <a:r>
              <a:rPr lang="cs-CZ" sz="2800" dirty="0" smtClean="0">
                <a:solidFill>
                  <a:srgbClr val="0070C0"/>
                </a:solidFill>
              </a:rPr>
              <a:t>‘t/</a:t>
            </a:r>
            <a:r>
              <a:rPr lang="cs-CZ" sz="2800" dirty="0" err="1" smtClean="0">
                <a:solidFill>
                  <a:srgbClr val="0070C0"/>
                </a:solidFill>
              </a:rPr>
              <a:t>at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>
                <a:solidFill>
                  <a:srgbClr val="0070C0"/>
                </a:solidFill>
              </a:rPr>
              <a:t>home</a:t>
            </a:r>
            <a:r>
              <a:rPr lang="cs-CZ" sz="2800" dirty="0" smtClean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   I do not/don‘t/ </a:t>
            </a:r>
            <a:r>
              <a:rPr lang="cs-CZ" sz="2800" dirty="0" err="1" smtClean="0">
                <a:solidFill>
                  <a:srgbClr val="0070C0"/>
                </a:solidFill>
              </a:rPr>
              <a:t>work</a:t>
            </a:r>
            <a:r>
              <a:rPr lang="cs-CZ" sz="2800" dirty="0" smtClean="0">
                <a:solidFill>
                  <a:srgbClr val="0070C0"/>
                </a:solidFill>
              </a:rPr>
              <a:t>.</a:t>
            </a:r>
          </a:p>
          <a:p>
            <a:r>
              <a:rPr lang="cs-CZ" dirty="0" smtClean="0"/>
              <a:t>Záporným zájmenem či příslovcem. </a:t>
            </a:r>
          </a:p>
          <a:p>
            <a:r>
              <a:rPr lang="cs-CZ" dirty="0" smtClean="0"/>
              <a:t>V jedné větě může být pouze jeden zápor.</a:t>
            </a:r>
          </a:p>
          <a:p>
            <a:pPr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   I‘ve </a:t>
            </a:r>
            <a:r>
              <a:rPr lang="cs-CZ" sz="2800" dirty="0" err="1" smtClean="0">
                <a:solidFill>
                  <a:srgbClr val="0070C0"/>
                </a:solidFill>
              </a:rPr>
              <a:t>bought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>
                <a:solidFill>
                  <a:srgbClr val="0070C0"/>
                </a:solidFill>
              </a:rPr>
              <a:t>nothing</a:t>
            </a:r>
            <a:r>
              <a:rPr lang="cs-CZ" sz="2800" dirty="0" smtClean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   I </a:t>
            </a:r>
            <a:r>
              <a:rPr lang="cs-CZ" sz="2800" dirty="0" err="1" smtClean="0">
                <a:solidFill>
                  <a:srgbClr val="0070C0"/>
                </a:solidFill>
              </a:rPr>
              <a:t>haven</a:t>
            </a:r>
            <a:r>
              <a:rPr lang="cs-CZ" sz="2800" dirty="0" smtClean="0">
                <a:solidFill>
                  <a:srgbClr val="0070C0"/>
                </a:solidFill>
              </a:rPr>
              <a:t>‘t </a:t>
            </a:r>
            <a:r>
              <a:rPr lang="cs-CZ" sz="2800" dirty="0" err="1" smtClean="0">
                <a:solidFill>
                  <a:srgbClr val="0070C0"/>
                </a:solidFill>
              </a:rPr>
              <a:t>bought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>
                <a:solidFill>
                  <a:srgbClr val="0070C0"/>
                </a:solidFill>
              </a:rPr>
              <a:t>anything</a:t>
            </a:r>
            <a:r>
              <a:rPr lang="cs-CZ" sz="2800" dirty="0" smtClean="0">
                <a:solidFill>
                  <a:srgbClr val="0070C0"/>
                </a:solidFill>
              </a:rPr>
              <a:t>.</a:t>
            </a:r>
            <a:endParaRPr lang="cs-CZ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70C0"/>
                </a:solidFill>
              </a:rPr>
              <a:t>Tvoření otázek</a:t>
            </a:r>
            <a:endParaRPr lang="cs-CZ" sz="40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Otázky obvykle tvoříme </a:t>
            </a:r>
            <a:r>
              <a:rPr lang="cs-CZ" b="1" dirty="0" smtClean="0">
                <a:solidFill>
                  <a:srgbClr val="C00000"/>
                </a:solidFill>
              </a:rPr>
              <a:t>inverzí</a:t>
            </a:r>
            <a:r>
              <a:rPr lang="cs-CZ" dirty="0" smtClean="0"/>
              <a:t>, obrácením slovosledu </a:t>
            </a:r>
            <a:r>
              <a:rPr lang="cs-CZ" b="1" dirty="0" smtClean="0">
                <a:solidFill>
                  <a:srgbClr val="C00000"/>
                </a:solidFill>
              </a:rPr>
              <a:t>podmět – sloveso.</a:t>
            </a:r>
          </a:p>
          <a:p>
            <a:r>
              <a:rPr lang="cs-CZ" dirty="0" smtClean="0"/>
              <a:t>Pouhá inverze (</a:t>
            </a:r>
            <a:r>
              <a:rPr lang="cs-CZ" i="1" dirty="0" err="1" smtClean="0"/>
              <a:t>be</a:t>
            </a:r>
            <a:r>
              <a:rPr lang="cs-CZ" dirty="0" smtClean="0"/>
              <a:t>, </a:t>
            </a:r>
            <a:r>
              <a:rPr lang="cs-CZ" i="1" dirty="0" err="1" smtClean="0"/>
              <a:t>have</a:t>
            </a:r>
            <a:r>
              <a:rPr lang="cs-CZ" dirty="0" smtClean="0"/>
              <a:t> jako pomocné sloveso, způsobová slovesa).</a:t>
            </a:r>
          </a:p>
          <a:p>
            <a:pPr>
              <a:buNone/>
            </a:pPr>
            <a:r>
              <a:rPr lang="cs-CZ" sz="3000" dirty="0" smtClean="0">
                <a:solidFill>
                  <a:srgbClr val="0070C0"/>
                </a:solidFill>
              </a:rPr>
              <a:t>    </a:t>
            </a:r>
            <a:r>
              <a:rPr lang="cs-CZ" sz="3000" dirty="0" err="1" smtClean="0">
                <a:solidFill>
                  <a:srgbClr val="0070C0"/>
                </a:solidFill>
              </a:rPr>
              <a:t>Is</a:t>
            </a:r>
            <a:r>
              <a:rPr lang="cs-CZ" sz="3000" dirty="0" smtClean="0">
                <a:solidFill>
                  <a:srgbClr val="0070C0"/>
                </a:solidFill>
              </a:rPr>
              <a:t> he </a:t>
            </a:r>
            <a:r>
              <a:rPr lang="cs-CZ" sz="3000" dirty="0" err="1" smtClean="0">
                <a:solidFill>
                  <a:srgbClr val="0070C0"/>
                </a:solidFill>
              </a:rPr>
              <a:t>at</a:t>
            </a:r>
            <a:r>
              <a:rPr lang="cs-CZ" sz="3000" dirty="0" smtClean="0">
                <a:solidFill>
                  <a:srgbClr val="0070C0"/>
                </a:solidFill>
              </a:rPr>
              <a:t> </a:t>
            </a:r>
            <a:r>
              <a:rPr lang="cs-CZ" sz="3000" dirty="0" err="1" smtClean="0">
                <a:solidFill>
                  <a:srgbClr val="0070C0"/>
                </a:solidFill>
              </a:rPr>
              <a:t>home</a:t>
            </a:r>
            <a:r>
              <a:rPr lang="cs-CZ" sz="3000" dirty="0" smtClean="0">
                <a:solidFill>
                  <a:srgbClr val="0070C0"/>
                </a:solidFill>
              </a:rPr>
              <a:t>?     </a:t>
            </a:r>
          </a:p>
          <a:p>
            <a:r>
              <a:rPr lang="cs-CZ" dirty="0" smtClean="0"/>
              <a:t>Pomocná slovesa (</a:t>
            </a:r>
            <a:r>
              <a:rPr lang="cs-CZ" i="1" dirty="0" smtClean="0"/>
              <a:t>do,</a:t>
            </a:r>
            <a:r>
              <a:rPr lang="cs-CZ" i="1" dirty="0" err="1" smtClean="0"/>
              <a:t>does</a:t>
            </a:r>
            <a:r>
              <a:rPr lang="cs-CZ" i="1" dirty="0" smtClean="0"/>
              <a:t>,</a:t>
            </a:r>
            <a:r>
              <a:rPr lang="cs-CZ" i="1" dirty="0" err="1" smtClean="0"/>
              <a:t>did</a:t>
            </a:r>
            <a:r>
              <a:rPr lang="cs-CZ" dirty="0" smtClean="0"/>
              <a:t>).</a:t>
            </a:r>
          </a:p>
          <a:p>
            <a:pPr>
              <a:buNone/>
            </a:pPr>
            <a:r>
              <a:rPr lang="cs-CZ" dirty="0" smtClean="0"/>
              <a:t>   </a:t>
            </a:r>
            <a:r>
              <a:rPr lang="cs-CZ" sz="3000" dirty="0" smtClean="0">
                <a:solidFill>
                  <a:srgbClr val="0070C0"/>
                </a:solidFill>
              </a:rPr>
              <a:t>Do </a:t>
            </a:r>
            <a:r>
              <a:rPr lang="cs-CZ" sz="3000" dirty="0" err="1" smtClean="0">
                <a:solidFill>
                  <a:srgbClr val="0070C0"/>
                </a:solidFill>
              </a:rPr>
              <a:t>you</a:t>
            </a:r>
            <a:r>
              <a:rPr lang="cs-CZ" sz="3000" dirty="0" smtClean="0">
                <a:solidFill>
                  <a:srgbClr val="0070C0"/>
                </a:solidFill>
              </a:rPr>
              <a:t> </a:t>
            </a:r>
            <a:r>
              <a:rPr lang="cs-CZ" sz="3000" dirty="0" err="1" smtClean="0">
                <a:solidFill>
                  <a:srgbClr val="0070C0"/>
                </a:solidFill>
              </a:rPr>
              <a:t>work</a:t>
            </a:r>
            <a:r>
              <a:rPr lang="cs-CZ" sz="3000" dirty="0" smtClean="0">
                <a:solidFill>
                  <a:srgbClr val="0070C0"/>
                </a:solidFill>
              </a:rPr>
              <a:t> </a:t>
            </a:r>
            <a:r>
              <a:rPr lang="cs-CZ" sz="3000" dirty="0" err="1" smtClean="0">
                <a:solidFill>
                  <a:srgbClr val="0070C0"/>
                </a:solidFill>
              </a:rPr>
              <a:t>at</a:t>
            </a:r>
            <a:r>
              <a:rPr lang="cs-CZ" sz="3000" dirty="0" smtClean="0">
                <a:solidFill>
                  <a:srgbClr val="0070C0"/>
                </a:solidFill>
              </a:rPr>
              <a:t> </a:t>
            </a:r>
            <a:r>
              <a:rPr lang="cs-CZ" sz="3000" dirty="0" err="1" smtClean="0">
                <a:solidFill>
                  <a:srgbClr val="0070C0"/>
                </a:solidFill>
              </a:rPr>
              <a:t>school</a:t>
            </a:r>
            <a:r>
              <a:rPr lang="cs-CZ" sz="3000" dirty="0" smtClean="0">
                <a:solidFill>
                  <a:srgbClr val="0070C0"/>
                </a:solidFill>
              </a:rPr>
              <a:t>?</a:t>
            </a:r>
          </a:p>
          <a:p>
            <a:r>
              <a:rPr lang="cs-CZ" dirty="0" smtClean="0"/>
              <a:t>Ptáme-li se na podmět, k inverzi nedochází.</a:t>
            </a:r>
          </a:p>
          <a:p>
            <a:pPr>
              <a:buNone/>
            </a:pPr>
            <a:r>
              <a:rPr lang="cs-CZ" dirty="0" smtClean="0"/>
              <a:t>   </a:t>
            </a:r>
            <a:r>
              <a:rPr lang="cs-CZ" sz="3000" dirty="0" err="1" smtClean="0">
                <a:solidFill>
                  <a:srgbClr val="0070C0"/>
                </a:solidFill>
              </a:rPr>
              <a:t>Who</a:t>
            </a:r>
            <a:r>
              <a:rPr lang="cs-CZ" sz="3000" dirty="0" smtClean="0">
                <a:solidFill>
                  <a:srgbClr val="0070C0"/>
                </a:solidFill>
              </a:rPr>
              <a:t> </a:t>
            </a:r>
            <a:r>
              <a:rPr lang="cs-CZ" sz="3000" dirty="0" err="1" smtClean="0">
                <a:solidFill>
                  <a:srgbClr val="0070C0"/>
                </a:solidFill>
              </a:rPr>
              <a:t>saw</a:t>
            </a:r>
            <a:r>
              <a:rPr lang="cs-CZ" sz="3000" dirty="0" smtClean="0">
                <a:solidFill>
                  <a:srgbClr val="0070C0"/>
                </a:solidFill>
              </a:rPr>
              <a:t> </a:t>
            </a:r>
            <a:r>
              <a:rPr lang="cs-CZ" sz="3000" dirty="0" err="1" smtClean="0">
                <a:solidFill>
                  <a:srgbClr val="0070C0"/>
                </a:solidFill>
              </a:rPr>
              <a:t>you</a:t>
            </a:r>
            <a:r>
              <a:rPr lang="cs-CZ" sz="3000" dirty="0" smtClean="0">
                <a:solidFill>
                  <a:srgbClr val="0070C0"/>
                </a:solidFill>
              </a:rPr>
              <a:t>?</a:t>
            </a:r>
          </a:p>
          <a:p>
            <a:endParaRPr lang="cs-CZ" dirty="0" smtClean="0"/>
          </a:p>
          <a:p>
            <a:pPr>
              <a:buNone/>
            </a:pPr>
            <a:endParaRPr lang="cs-CZ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70C0"/>
                </a:solidFill>
              </a:rPr>
              <a:t>Předložky v otázkách 1</a:t>
            </a:r>
            <a:endParaRPr lang="cs-CZ" sz="40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Předložky, které se vážou na sloveso, se obvykle kladou na konec věty.</a:t>
            </a:r>
          </a:p>
          <a:p>
            <a:pPr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    </a:t>
            </a:r>
            <a:r>
              <a:rPr lang="cs-CZ" sz="2800" dirty="0" err="1" smtClean="0">
                <a:solidFill>
                  <a:srgbClr val="0070C0"/>
                </a:solidFill>
              </a:rPr>
              <a:t>Who</a:t>
            </a:r>
            <a:r>
              <a:rPr lang="cs-CZ" sz="2800" dirty="0" smtClean="0">
                <a:solidFill>
                  <a:srgbClr val="0070C0"/>
                </a:solidFill>
              </a:rPr>
              <a:t> are </a:t>
            </a:r>
            <a:r>
              <a:rPr lang="cs-CZ" sz="2800" dirty="0" err="1" smtClean="0">
                <a:solidFill>
                  <a:srgbClr val="0070C0"/>
                </a:solidFill>
              </a:rPr>
              <a:t>you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>
                <a:solidFill>
                  <a:srgbClr val="0070C0"/>
                </a:solidFill>
              </a:rPr>
              <a:t>waiting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>
                <a:solidFill>
                  <a:srgbClr val="0070C0"/>
                </a:solidFill>
              </a:rPr>
              <a:t>for</a:t>
            </a:r>
            <a:r>
              <a:rPr lang="cs-CZ" sz="2800" dirty="0" smtClean="0">
                <a:solidFill>
                  <a:srgbClr val="0070C0"/>
                </a:solidFill>
              </a:rPr>
              <a:t>?</a:t>
            </a:r>
          </a:p>
          <a:p>
            <a:r>
              <a:rPr lang="cs-CZ" dirty="0" smtClean="0"/>
              <a:t>Otázkou </a:t>
            </a:r>
            <a:r>
              <a:rPr lang="cs-CZ" i="1" dirty="0" err="1" smtClean="0"/>
              <a:t>What</a:t>
            </a:r>
            <a:r>
              <a:rPr lang="cs-CZ" i="1" dirty="0" smtClean="0"/>
              <a:t> … </a:t>
            </a:r>
            <a:r>
              <a:rPr lang="cs-CZ" i="1" dirty="0" err="1" smtClean="0"/>
              <a:t>for</a:t>
            </a:r>
            <a:r>
              <a:rPr lang="cs-CZ" i="1" dirty="0" smtClean="0"/>
              <a:t>? </a:t>
            </a:r>
            <a:r>
              <a:rPr lang="cs-CZ" dirty="0" smtClean="0"/>
              <a:t>se ptáme na účel.</a:t>
            </a:r>
          </a:p>
          <a:p>
            <a:pPr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    </a:t>
            </a:r>
            <a:r>
              <a:rPr lang="cs-CZ" sz="2800" dirty="0" err="1" smtClean="0">
                <a:solidFill>
                  <a:srgbClr val="0070C0"/>
                </a:solidFill>
              </a:rPr>
              <a:t>What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>
                <a:solidFill>
                  <a:srgbClr val="0070C0"/>
                </a:solidFill>
              </a:rPr>
              <a:t>is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>
                <a:solidFill>
                  <a:srgbClr val="0070C0"/>
                </a:solidFill>
              </a:rPr>
              <a:t>this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>
                <a:solidFill>
                  <a:srgbClr val="0070C0"/>
                </a:solidFill>
              </a:rPr>
              <a:t>red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>
                <a:solidFill>
                  <a:srgbClr val="0070C0"/>
                </a:solidFill>
              </a:rPr>
              <a:t>button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>
                <a:solidFill>
                  <a:srgbClr val="0070C0"/>
                </a:solidFill>
              </a:rPr>
              <a:t>for</a:t>
            </a:r>
            <a:r>
              <a:rPr lang="cs-CZ" sz="2800" dirty="0" smtClean="0">
                <a:solidFill>
                  <a:srgbClr val="0070C0"/>
                </a:solidFill>
              </a:rPr>
              <a:t>?</a:t>
            </a:r>
          </a:p>
          <a:p>
            <a:r>
              <a:rPr lang="cs-CZ" dirty="0" smtClean="0"/>
              <a:t>Otázkou </a:t>
            </a:r>
            <a:r>
              <a:rPr lang="cs-CZ" i="1" dirty="0" err="1" smtClean="0"/>
              <a:t>What</a:t>
            </a:r>
            <a:r>
              <a:rPr lang="cs-CZ" i="1" dirty="0" smtClean="0"/>
              <a:t> … </a:t>
            </a:r>
            <a:r>
              <a:rPr lang="cs-CZ" i="1" dirty="0" err="1" smtClean="0"/>
              <a:t>like</a:t>
            </a:r>
            <a:r>
              <a:rPr lang="cs-CZ" i="1" dirty="0" smtClean="0"/>
              <a:t> </a:t>
            </a:r>
            <a:r>
              <a:rPr lang="cs-CZ" dirty="0" smtClean="0"/>
              <a:t>se ptáme na vlastnosti</a:t>
            </a:r>
            <a:r>
              <a:rPr lang="cs-CZ" sz="2800" dirty="0" smtClean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    </a:t>
            </a:r>
            <a:r>
              <a:rPr lang="cs-CZ" sz="2800" dirty="0" err="1" smtClean="0">
                <a:solidFill>
                  <a:srgbClr val="0070C0"/>
                </a:solidFill>
              </a:rPr>
              <a:t>What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>
                <a:solidFill>
                  <a:srgbClr val="0070C0"/>
                </a:solidFill>
              </a:rPr>
              <a:t>was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>
                <a:solidFill>
                  <a:srgbClr val="0070C0"/>
                </a:solidFill>
              </a:rPr>
              <a:t>the</a:t>
            </a:r>
            <a:r>
              <a:rPr lang="cs-CZ" sz="2800" dirty="0" smtClean="0">
                <a:solidFill>
                  <a:srgbClr val="0070C0"/>
                </a:solidFill>
              </a:rPr>
              <a:t> film </a:t>
            </a:r>
            <a:r>
              <a:rPr lang="cs-CZ" sz="2800" dirty="0" err="1" smtClean="0">
                <a:solidFill>
                  <a:srgbClr val="0070C0"/>
                </a:solidFill>
              </a:rPr>
              <a:t>like</a:t>
            </a:r>
            <a:r>
              <a:rPr lang="cs-CZ" sz="2800" dirty="0" smtClean="0">
                <a:solidFill>
                  <a:srgbClr val="0070C0"/>
                </a:solidFill>
              </a:rPr>
              <a:t>?</a:t>
            </a:r>
          </a:p>
          <a:p>
            <a:pPr>
              <a:buNone/>
            </a:pPr>
            <a:endParaRPr lang="cs-CZ" sz="4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522</Words>
  <Application>Microsoft Office PowerPoint</Application>
  <PresentationFormat>Předvádění na obrazovce (4:3)</PresentationFormat>
  <Paragraphs>110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Snímek 1</vt:lpstr>
      <vt:lpstr>Větná skladba</vt:lpstr>
      <vt:lpstr>Slovosled oznamovací věty</vt:lpstr>
      <vt:lpstr>Přímý slovosled</vt:lpstr>
      <vt:lpstr>Poznámky k slovosledu</vt:lpstr>
      <vt:lpstr>Obrácený slovosled Inverze – podmět za přísudkem</vt:lpstr>
      <vt:lpstr>Tvoření záporu</vt:lpstr>
      <vt:lpstr>Tvoření otázek</vt:lpstr>
      <vt:lpstr>Předložky v otázkách 1</vt:lpstr>
      <vt:lpstr>Předložky v otázkách 2</vt:lpstr>
      <vt:lpstr>Záporné otázky</vt:lpstr>
      <vt:lpstr>Děkuji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hur</cp:lastModifiedBy>
  <cp:revision>34</cp:revision>
  <dcterms:created xsi:type="dcterms:W3CDTF">2012-04-12T06:14:10Z</dcterms:created>
  <dcterms:modified xsi:type="dcterms:W3CDTF">2012-11-09T09:33:23Z</dcterms:modified>
</cp:coreProperties>
</file>