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BC899-6325-43F7-83DD-1F777E151FCB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0CEFD-B4D8-40D4-8E6A-4B247F5E50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56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BD018-C69C-496C-887C-165A2F38C001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83C52-44C0-4615-8BCD-B5D79FCD6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83C52-44C0-4615-8BCD-B5D79FCD6F2F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Hůrková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12.5. 2012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VY_22_INOVACE_1.2.5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Vazba </a:t>
            </a:r>
            <a:r>
              <a:rPr lang="en-GB" i="1" dirty="0" smtClean="0">
                <a:solidFill>
                  <a:schemeClr val="tx1"/>
                </a:solidFill>
              </a:rPr>
              <a:t>there is/there are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dirty="0" smtClean="0">
                <a:solidFill>
                  <a:schemeClr val="tx1"/>
                </a:solidFill>
              </a:rPr>
              <a:t>: Prezentace slouží jako pomůcka k výkladu učitele, žáci si uvědomí obšírnost používání tohoto jevu. Učivo navazuje na znalosti ze základní školy.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Minulý čas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Příklady:</a:t>
            </a:r>
          </a:p>
          <a:p>
            <a:endParaRPr lang="cs-CZ" u="sng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GB" sz="3200" dirty="0" smtClean="0"/>
              <a:t>Why</a:t>
            </a:r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wasn‘t there  </a:t>
            </a:r>
            <a:r>
              <a:rPr lang="en-GB" sz="3200" dirty="0" smtClean="0"/>
              <a:t>much interest?</a:t>
            </a:r>
          </a:p>
          <a:p>
            <a:pPr lvl="1">
              <a:buNone/>
            </a:pPr>
            <a:r>
              <a:rPr lang="cs-CZ" sz="3200" dirty="0" smtClean="0"/>
              <a:t>( Proč nebylo dost zájmu?)</a:t>
            </a:r>
          </a:p>
          <a:p>
            <a:pPr lvl="1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Weren‘t there </a:t>
            </a:r>
            <a:r>
              <a:rPr lang="en-GB" sz="3200" dirty="0" smtClean="0"/>
              <a:t>any mistakes in my test?</a:t>
            </a:r>
          </a:p>
          <a:p>
            <a:pPr lvl="1">
              <a:buNone/>
            </a:pPr>
            <a:r>
              <a:rPr lang="cs-CZ" sz="3200" dirty="0" smtClean="0"/>
              <a:t>( Cožpak v mém testu nebyly chyby?)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976734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 </a:t>
            </a:r>
            <a:r>
              <a:rPr lang="en-GB" b="1" i="1" u="sng" dirty="0" smtClean="0">
                <a:solidFill>
                  <a:srgbClr val="0070C0"/>
                </a:solidFill>
              </a:rPr>
              <a:t>there is/</a:t>
            </a:r>
            <a:r>
              <a:rPr lang="cs-CZ" b="1" i="1" u="sng" dirty="0" smtClean="0">
                <a:solidFill>
                  <a:srgbClr val="0070C0"/>
                </a:solidFill>
              </a:rPr>
              <a:t>are </a:t>
            </a:r>
            <a:r>
              <a:rPr lang="cs-CZ" dirty="0" smtClean="0"/>
              <a:t>nejčastěji následuje: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Neurčitý člen </a:t>
            </a:r>
            <a:r>
              <a:rPr lang="cs-CZ" dirty="0" smtClean="0"/>
              <a:t>(</a:t>
            </a:r>
            <a:r>
              <a:rPr lang="cs-CZ" i="1" dirty="0" smtClean="0"/>
              <a:t>a, </a:t>
            </a:r>
            <a:r>
              <a:rPr lang="en-GB" i="1" dirty="0" smtClean="0"/>
              <a:t>an </a:t>
            </a:r>
            <a:r>
              <a:rPr lang="cs-CZ" dirty="0" smtClean="0"/>
              <a:t>– s počitatelným </a:t>
            </a:r>
            <a:r>
              <a:rPr lang="cs-CZ" dirty="0" err="1" smtClean="0"/>
              <a:t>podst</a:t>
            </a:r>
            <a:r>
              <a:rPr lang="cs-CZ" dirty="0" smtClean="0"/>
              <a:t>. jménem v jednotném čísle.)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Nulový člen </a:t>
            </a:r>
            <a:r>
              <a:rPr lang="cs-CZ" dirty="0" smtClean="0"/>
              <a:t>(s počitatelným </a:t>
            </a:r>
            <a:r>
              <a:rPr lang="cs-CZ" dirty="0" err="1" smtClean="0"/>
              <a:t>podst</a:t>
            </a:r>
            <a:r>
              <a:rPr lang="cs-CZ" dirty="0" smtClean="0"/>
              <a:t>. jménem v množném čísle a s nepočitatelným </a:t>
            </a:r>
            <a:r>
              <a:rPr lang="cs-CZ" dirty="0" err="1" smtClean="0"/>
              <a:t>podst</a:t>
            </a:r>
            <a:r>
              <a:rPr lang="cs-CZ" dirty="0" smtClean="0"/>
              <a:t>. jménem.)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Výrazy</a:t>
            </a:r>
            <a:r>
              <a:rPr lang="cs-CZ" dirty="0" smtClean="0"/>
              <a:t> </a:t>
            </a:r>
            <a:r>
              <a:rPr lang="en-GB" i="1" dirty="0" smtClean="0"/>
              <a:t>some, any </a:t>
            </a:r>
            <a:r>
              <a:rPr lang="cs-CZ" i="1" dirty="0" smtClean="0"/>
              <a:t>,no.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Složeniny</a:t>
            </a:r>
            <a:r>
              <a:rPr lang="cs-CZ" dirty="0" smtClean="0"/>
              <a:t> </a:t>
            </a:r>
            <a:r>
              <a:rPr lang="en-GB" i="1" dirty="0" smtClean="0"/>
              <a:t>some-,any-</a:t>
            </a:r>
            <a:r>
              <a:rPr lang="cs-CZ" i="1" dirty="0" smtClean="0"/>
              <a:t>,no-.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Číslovky</a:t>
            </a:r>
            <a:r>
              <a:rPr lang="cs-CZ" dirty="0" smtClean="0"/>
              <a:t> </a:t>
            </a:r>
            <a:r>
              <a:rPr lang="cs-CZ" dirty="0"/>
              <a:t>a</a:t>
            </a:r>
            <a:r>
              <a:rPr lang="cs-CZ" i="1" dirty="0" smtClean="0"/>
              <a:t> much, many, (a</a:t>
            </a:r>
            <a:r>
              <a:rPr lang="en-GB" i="1" dirty="0" smtClean="0"/>
              <a:t>) few</a:t>
            </a:r>
            <a:r>
              <a:rPr lang="cs-CZ" i="1" dirty="0" smtClean="0"/>
              <a:t>, (a) </a:t>
            </a:r>
            <a:r>
              <a:rPr lang="en-GB" i="1" dirty="0" smtClean="0"/>
              <a:t>little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Zpracovala: Mgr. Pavlína </a:t>
            </a:r>
            <a:r>
              <a:rPr lang="en-GB" dirty="0" smtClean="0"/>
              <a:t>Hůrková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 smtClean="0"/>
              <a:t>Zdroje:</a:t>
            </a:r>
          </a:p>
          <a:p>
            <a:pPr marL="0" indent="0">
              <a:buNone/>
            </a:pPr>
            <a:r>
              <a:rPr lang="en-GB" sz="2800" dirty="0" err="1" smtClean="0"/>
              <a:t>Hewings</a:t>
            </a:r>
            <a:r>
              <a:rPr lang="en-GB" sz="2800" dirty="0" smtClean="0"/>
              <a:t>, M.: Advanced Grammar in Use. Cambridge University Press., </a:t>
            </a:r>
            <a:r>
              <a:rPr lang="cs-CZ" sz="2800" dirty="0" smtClean="0"/>
              <a:t>2005.</a:t>
            </a:r>
          </a:p>
          <a:p>
            <a:pPr marL="0" indent="0">
              <a:buNone/>
            </a:pPr>
            <a:r>
              <a:rPr lang="en-GB" sz="2800" dirty="0" err="1" smtClean="0"/>
              <a:t>Belán</a:t>
            </a:r>
            <a:r>
              <a:rPr lang="en-GB" sz="2800" dirty="0" smtClean="0"/>
              <a:t>, J.: Grammar Practice 2. </a:t>
            </a:r>
            <a:r>
              <a:rPr lang="en-GB" sz="2800" dirty="0" err="1" smtClean="0"/>
              <a:t>Didaktis</a:t>
            </a:r>
            <a:r>
              <a:rPr lang="cs-CZ" sz="2800" dirty="0" smtClean="0"/>
              <a:t>,  2004.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80284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Vazba</a:t>
            </a:r>
            <a:r>
              <a:rPr lang="en-GB" b="1" u="sng" dirty="0" smtClean="0"/>
              <a:t> </a:t>
            </a:r>
            <a:r>
              <a:rPr lang="en-GB" sz="4800" b="1" i="1" u="sng" dirty="0" smtClean="0"/>
              <a:t>there is, there are</a:t>
            </a:r>
            <a:endParaRPr lang="en-GB" sz="4800" b="1" i="1" u="sng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0982244"/>
              </p:ext>
            </p:extLst>
          </p:nvPr>
        </p:nvGraphicFramePr>
        <p:xfrm>
          <a:off x="467544" y="2708920"/>
          <a:ext cx="8230006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30006"/>
              </a:tblGrid>
              <a:tr h="0">
                <a:tc>
                  <a:txBody>
                    <a:bodyPr/>
                    <a:lstStyle/>
                    <a:p>
                      <a:r>
                        <a:rPr lang="en-GB" sz="2800" b="1" i="1" noProof="0" dirty="0" smtClean="0">
                          <a:solidFill>
                            <a:srgbClr val="0070C0"/>
                          </a:solidFill>
                        </a:rPr>
                        <a:t>there</a:t>
                      </a:r>
                      <a:r>
                        <a:rPr lang="en-GB" sz="2800" b="1" i="1" baseline="0" noProof="0" dirty="0" smtClean="0">
                          <a:solidFill>
                            <a:srgbClr val="0070C0"/>
                          </a:solidFill>
                        </a:rPr>
                        <a:t>    +    is/are   +    </a:t>
                      </a:r>
                      <a:r>
                        <a:rPr lang="cs-CZ" sz="2800" baseline="0" noProof="0" dirty="0" smtClean="0"/>
                        <a:t>podmět    +   určení místa.</a:t>
                      </a:r>
                    </a:p>
                    <a:p>
                      <a:endParaRPr lang="en-GB" baseline="0" noProof="0" dirty="0" smtClean="0"/>
                    </a:p>
                    <a:p>
                      <a:endParaRPr lang="en-GB" baseline="0" noProof="0" dirty="0" smtClean="0"/>
                    </a:p>
                    <a:p>
                      <a:r>
                        <a:rPr lang="en-GB" sz="2800" b="1" baseline="0" noProof="0" dirty="0" smtClean="0">
                          <a:solidFill>
                            <a:srgbClr val="0070C0"/>
                          </a:solidFill>
                        </a:rPr>
                        <a:t>There       is               </a:t>
                      </a:r>
                      <a:r>
                        <a:rPr lang="en-GB" sz="2800" baseline="0" noProof="0" dirty="0" smtClean="0"/>
                        <a:t>a table         at the window</a:t>
                      </a:r>
                    </a:p>
                    <a:p>
                      <a:endParaRPr lang="en-GB" baseline="0" noProof="0" dirty="0" smtClean="0"/>
                    </a:p>
                    <a:p>
                      <a:endParaRPr lang="en-GB" baseline="0" noProof="0" dirty="0" smtClean="0"/>
                    </a:p>
                    <a:p>
                      <a:r>
                        <a:rPr lang="en-GB" sz="2800" b="1" baseline="0" noProof="0" dirty="0" smtClean="0">
                          <a:solidFill>
                            <a:srgbClr val="0070C0"/>
                          </a:solidFill>
                        </a:rPr>
                        <a:t>There       are            </a:t>
                      </a:r>
                      <a:r>
                        <a:rPr lang="en-GB" sz="2800" baseline="0" noProof="0" dirty="0" smtClean="0"/>
                        <a:t>two books   on the table.</a:t>
                      </a:r>
                      <a:endParaRPr lang="en-GB" sz="2800" noProof="0" dirty="0" smtClean="0"/>
                    </a:p>
                  </a:txBody>
                  <a:tcPr marL="83279" marR="8327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542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Tvoření (přítomný a minulý čas)</a:t>
            </a:r>
            <a:endParaRPr lang="cs-CZ" b="1" u="sng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2842886"/>
              </p:ext>
            </p:extLst>
          </p:nvPr>
        </p:nvGraphicFramePr>
        <p:xfrm>
          <a:off x="467544" y="1988840"/>
          <a:ext cx="8229600" cy="3283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</a:rPr>
                        <a:t>Čas</a:t>
                      </a:r>
                      <a:endParaRPr lang="cs-CZ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</a:rPr>
                        <a:t>Kladná oznam. věta</a:t>
                      </a:r>
                      <a:endParaRPr lang="cs-CZ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</a:rPr>
                        <a:t>Zápor</a:t>
                      </a:r>
                      <a:r>
                        <a:rPr lang="cs-CZ" sz="28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0070C0"/>
                          </a:solidFill>
                        </a:rPr>
                        <a:t>Otázka</a:t>
                      </a:r>
                      <a:endParaRPr lang="cs-CZ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7134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Přítomný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There is/are</a:t>
                      </a:r>
                      <a:endParaRPr lang="en-GB" sz="24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There</a:t>
                      </a:r>
                      <a:r>
                        <a:rPr lang="en-GB" sz="2400" b="1" baseline="0" noProof="0" dirty="0" smtClean="0"/>
                        <a:t> isn‘t/aren‘t</a:t>
                      </a:r>
                      <a:endParaRPr lang="en-GB" sz="24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Is/Are there?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6754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Minulý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There was/were</a:t>
                      </a:r>
                      <a:endParaRPr lang="en-GB" sz="24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There wasn‘t</a:t>
                      </a:r>
                    </a:p>
                    <a:p>
                      <a:r>
                        <a:rPr lang="en-GB" sz="2400" b="1" noProof="0" dirty="0" smtClean="0"/>
                        <a:t>/weren‘t</a:t>
                      </a:r>
                      <a:endParaRPr lang="en-GB" sz="24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Was/Were there?</a:t>
                      </a:r>
                      <a:endParaRPr lang="en-GB" sz="2400" b="1" noProof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27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U</a:t>
            </a:r>
            <a:r>
              <a:rPr lang="cs-CZ" b="1" u="sng" dirty="0" smtClean="0"/>
              <a:t>žití</a:t>
            </a:r>
            <a:endParaRPr lang="cs-CZ" b="1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Vazba </a:t>
            </a:r>
            <a:r>
              <a:rPr lang="en-GB" sz="4000" b="1" i="1" u="sng" dirty="0" smtClean="0">
                <a:solidFill>
                  <a:srgbClr val="C00000"/>
                </a:solidFill>
              </a:rPr>
              <a:t>there is</a:t>
            </a:r>
            <a:r>
              <a:rPr lang="cs-CZ" sz="4000" b="1" i="1" u="sng" dirty="0" smtClean="0">
                <a:solidFill>
                  <a:srgbClr val="C00000"/>
                </a:solidFill>
              </a:rPr>
              <a:t>/are </a:t>
            </a:r>
            <a:r>
              <a:rPr lang="cs-CZ" sz="4000" b="1" dirty="0" smtClean="0">
                <a:solidFill>
                  <a:srgbClr val="0070C0"/>
                </a:solidFill>
              </a:rPr>
              <a:t>vyjadřuje, že někde nebo něco je, existuje.</a:t>
            </a:r>
          </a:p>
          <a:p>
            <a:r>
              <a:rPr lang="cs-CZ" sz="4000" b="1" dirty="0" smtClean="0">
                <a:solidFill>
                  <a:srgbClr val="0070C0"/>
                </a:solidFill>
              </a:rPr>
              <a:t>Používá se také na počátku vyprávění.</a:t>
            </a:r>
          </a:p>
          <a:p>
            <a:r>
              <a:rPr lang="cs-CZ" sz="4000" b="1" dirty="0" smtClean="0">
                <a:solidFill>
                  <a:srgbClr val="0070C0"/>
                </a:solidFill>
              </a:rPr>
              <a:t>Sdělujeme-li novinky.</a:t>
            </a:r>
          </a:p>
          <a:p>
            <a:r>
              <a:rPr lang="cs-CZ" sz="4000" b="1" dirty="0" smtClean="0">
                <a:solidFill>
                  <a:srgbClr val="0070C0"/>
                </a:solidFill>
              </a:rPr>
              <a:t>Mluvíme-li o aktuálních událostech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4437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Kladné oznamovací věty</a:t>
            </a:r>
            <a:br>
              <a:rPr lang="cs-CZ" b="1" u="sng" dirty="0" smtClean="0"/>
            </a:br>
            <a:r>
              <a:rPr lang="cs-CZ" b="1" dirty="0" smtClean="0">
                <a:solidFill>
                  <a:srgbClr val="0070C0"/>
                </a:solidFill>
              </a:rPr>
              <a:t> Přítomný čas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Příklady: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is </a:t>
            </a:r>
            <a:r>
              <a:rPr lang="en-GB" dirty="0" smtClean="0"/>
              <a:t>a picture on the wall.</a:t>
            </a:r>
          </a:p>
          <a:p>
            <a:pPr marL="0" indent="0">
              <a:buNone/>
            </a:pPr>
            <a:r>
              <a:rPr lang="cs-CZ" dirty="0" smtClean="0"/>
              <a:t>    (Na stěně je obraz.)</a:t>
            </a:r>
          </a:p>
          <a:p>
            <a:pPr marL="0" indent="0">
              <a:buNone/>
            </a:pPr>
            <a:r>
              <a:rPr lang="en-GB" b="1" dirty="0" smtClean="0"/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are </a:t>
            </a:r>
            <a:r>
              <a:rPr lang="en-GB" dirty="0" smtClean="0"/>
              <a:t>many great beaches on this island.</a:t>
            </a:r>
          </a:p>
          <a:p>
            <a:pPr marL="0" indent="0">
              <a:buNone/>
            </a:pPr>
            <a:r>
              <a:rPr lang="cs-CZ" dirty="0" smtClean="0"/>
              <a:t>    (Na tomto ostrově je mnoho skvělých pláží.)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628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Minulý čas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Příklady: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were </a:t>
            </a:r>
            <a:r>
              <a:rPr lang="en-GB" dirty="0" smtClean="0"/>
              <a:t>two men at the door.</a:t>
            </a:r>
          </a:p>
          <a:p>
            <a:pPr>
              <a:buNone/>
            </a:pPr>
            <a:r>
              <a:rPr lang="cs-CZ" dirty="0" smtClean="0"/>
              <a:t>    (U dveří byli dva muži.)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was </a:t>
            </a:r>
            <a:r>
              <a:rPr lang="en-GB" dirty="0" smtClean="0"/>
              <a:t>enough for everyone.</a:t>
            </a:r>
          </a:p>
          <a:p>
            <a:pPr>
              <a:buNone/>
            </a:pPr>
            <a:r>
              <a:rPr lang="cs-CZ" dirty="0" smtClean="0"/>
              <a:t>    (Bylo dost pro každého.)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78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u="sng" dirty="0" smtClean="0"/>
              <a:t>Zápor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70C0"/>
                </a:solidFill>
              </a:rPr>
              <a:t>Přítomný čas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3200" u="sng" dirty="0" smtClean="0">
                <a:solidFill>
                  <a:srgbClr val="FF0000"/>
                </a:solidFill>
              </a:rPr>
              <a:t>Příklady:</a:t>
            </a:r>
          </a:p>
          <a:p>
            <a:pPr lvl="2"/>
            <a:endParaRPr lang="cs-CZ" sz="3200" u="sng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  There isn‘t </a:t>
            </a:r>
            <a:r>
              <a:rPr lang="en-GB" sz="3200" dirty="0" smtClean="0"/>
              <a:t>a lift here.</a:t>
            </a:r>
          </a:p>
          <a:p>
            <a:pPr lvl="1">
              <a:buNone/>
            </a:pPr>
            <a:r>
              <a:rPr lang="cs-CZ" sz="3600" dirty="0" smtClean="0"/>
              <a:t>      (</a:t>
            </a:r>
            <a:r>
              <a:rPr lang="cs-CZ" sz="3200" dirty="0" smtClean="0"/>
              <a:t>Není tady výtah.)</a:t>
            </a:r>
          </a:p>
          <a:p>
            <a:pPr lvl="1">
              <a:buNone/>
            </a:pPr>
            <a:r>
              <a:rPr lang="en-GB" sz="3600" dirty="0" smtClean="0"/>
              <a:t>      </a:t>
            </a:r>
            <a:r>
              <a:rPr lang="en-GB" sz="3200" b="1" dirty="0" smtClean="0">
                <a:solidFill>
                  <a:srgbClr val="FF0000"/>
                </a:solidFill>
              </a:rPr>
              <a:t>There aren‘t </a:t>
            </a:r>
            <a:r>
              <a:rPr lang="en-GB" sz="3200" dirty="0" smtClean="0"/>
              <a:t>any fruit trees here</a:t>
            </a:r>
            <a:r>
              <a:rPr lang="cs-CZ" sz="3200" dirty="0" smtClean="0"/>
              <a:t>.</a:t>
            </a:r>
          </a:p>
          <a:p>
            <a:pPr lvl="1">
              <a:buNone/>
            </a:pPr>
            <a:r>
              <a:rPr lang="cs-CZ" sz="3200" dirty="0" smtClean="0"/>
              <a:t>       (Nejsou tady žádné ovocné stromy.)</a:t>
            </a:r>
          </a:p>
          <a:p>
            <a:pPr lvl="2"/>
            <a:endParaRPr lang="cs-CZ" sz="3200" u="sng" dirty="0" smtClean="0">
              <a:solidFill>
                <a:srgbClr val="FF0000"/>
              </a:solidFill>
            </a:endParaRPr>
          </a:p>
          <a:p>
            <a:pPr lvl="2"/>
            <a:endParaRPr lang="cs-CZ" sz="3200" u="sng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cs-CZ" sz="3200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676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Minulý čas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Příklady:</a:t>
            </a:r>
          </a:p>
          <a:p>
            <a:pPr>
              <a:buNone/>
            </a:pPr>
            <a:endParaRPr lang="cs-CZ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wasn‘t </a:t>
            </a:r>
            <a:r>
              <a:rPr lang="en-GB" dirty="0" smtClean="0"/>
              <a:t>a free moment.</a:t>
            </a:r>
          </a:p>
          <a:p>
            <a:pPr>
              <a:buNone/>
            </a:pPr>
            <a:r>
              <a:rPr lang="cs-CZ" dirty="0" smtClean="0"/>
              <a:t>    (Nebyla chvíle volna.)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There weren‘t </a:t>
            </a:r>
            <a:r>
              <a:rPr lang="en-GB" dirty="0" smtClean="0"/>
              <a:t>any customers in the shop.</a:t>
            </a:r>
          </a:p>
          <a:p>
            <a:pPr>
              <a:buNone/>
            </a:pPr>
            <a:r>
              <a:rPr lang="cs-CZ" dirty="0" smtClean="0"/>
              <a:t>    ( V tom obchodě nebyli žádní zákazníci.)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606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u="sng" dirty="0" smtClean="0"/>
              <a:t>Otázka 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dirty="0" smtClean="0">
                <a:solidFill>
                  <a:srgbClr val="0070C0"/>
                </a:solidFill>
              </a:rPr>
              <a:t>Přítomný čas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Příklady:</a:t>
            </a:r>
          </a:p>
          <a:p>
            <a:endParaRPr lang="cs-CZ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Is there </a:t>
            </a:r>
            <a:r>
              <a:rPr lang="en-GB" dirty="0" smtClean="0"/>
              <a:t>a pharmacy near here?</a:t>
            </a:r>
          </a:p>
          <a:p>
            <a:pPr>
              <a:buNone/>
            </a:pPr>
            <a:r>
              <a:rPr lang="cs-CZ" dirty="0" smtClean="0"/>
              <a:t>    (Je tady blízko lékárna?)</a:t>
            </a:r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    Are there any </a:t>
            </a:r>
            <a:r>
              <a:rPr lang="en-GB" dirty="0" smtClean="0"/>
              <a:t>questions?</a:t>
            </a:r>
          </a:p>
          <a:p>
            <a:pPr>
              <a:buNone/>
            </a:pPr>
            <a:r>
              <a:rPr lang="cs-CZ" dirty="0" smtClean="0"/>
              <a:t>    (Jsou nějaké otázky?)</a:t>
            </a:r>
          </a:p>
          <a:p>
            <a:pPr lvl="3">
              <a:buNone/>
            </a:pPr>
            <a:endParaRPr lang="cs-CZ" u="sng" dirty="0" smtClean="0">
              <a:solidFill>
                <a:srgbClr val="FF0000"/>
              </a:solidFill>
            </a:endParaRPr>
          </a:p>
          <a:p>
            <a:pPr lvl="3">
              <a:buNone/>
            </a:pPr>
            <a:endParaRPr lang="cs-CZ" sz="3200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346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419</Words>
  <Application>Microsoft Office PowerPoint</Application>
  <PresentationFormat>Předvádění na obrazovce (4:3)</PresentationFormat>
  <Paragraphs>97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Vazba there is, there are</vt:lpstr>
      <vt:lpstr>Tvoření (přítomný a minulý čas)</vt:lpstr>
      <vt:lpstr>Užití</vt:lpstr>
      <vt:lpstr>Kladné oznamovací věty  Přítomný čas</vt:lpstr>
      <vt:lpstr>Minulý čas</vt:lpstr>
      <vt:lpstr>Zápor Přítomný čas</vt:lpstr>
      <vt:lpstr>Minulý čas</vt:lpstr>
      <vt:lpstr>Otázka  Přítomný čas</vt:lpstr>
      <vt:lpstr>Minulý čas</vt:lpstr>
      <vt:lpstr>Po there is/are nejčastěji následuje: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45</cp:revision>
  <dcterms:created xsi:type="dcterms:W3CDTF">2012-04-12T06:14:10Z</dcterms:created>
  <dcterms:modified xsi:type="dcterms:W3CDTF">2012-10-05T11:11:37Z</dcterms:modified>
</cp:coreProperties>
</file>