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361B2-0CA4-42A4-BFD2-B655D6D6EFF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E1A95-176E-4809-899D-C8B48F2CC45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6476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E1A95-176E-4809-899D-C8B48F2CC45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E1A95-176E-4809-899D-C8B48F2CC45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Hůrková 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6.5. 2012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 VY 22_INOVACE_1.2.3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Přítomný čas průběhový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Prezentace slouží jako pomůcka k výkladu daného mluvnického učiva. Jedná se o shrnutí znalostí ze základní školy.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Pravopis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3.</a:t>
            </a:r>
            <a:r>
              <a:rPr lang="cs-CZ" dirty="0" smtClean="0"/>
              <a:t> </a:t>
            </a:r>
            <a:r>
              <a:rPr lang="cs-CZ" sz="3600" b="1" dirty="0" smtClean="0"/>
              <a:t>Pokud má jednoslabičné sloveso jednu samohlásku a zároveň končí na souhlásku, tuto souhlásku zdvojte a přidejte </a:t>
            </a:r>
            <a:r>
              <a:rPr lang="cs-CZ" sz="3600" b="1" i="1" dirty="0" smtClean="0">
                <a:solidFill>
                  <a:srgbClr val="C00000"/>
                </a:solidFill>
              </a:rPr>
              <a:t>-</a:t>
            </a:r>
            <a:r>
              <a:rPr lang="cs-CZ" sz="3600" b="1" i="1" dirty="0" smtClean="0">
                <a:solidFill>
                  <a:srgbClr val="C00000"/>
                </a:solidFill>
              </a:rPr>
              <a:t>ing</a:t>
            </a:r>
            <a:r>
              <a:rPr lang="cs-CZ" sz="3600" b="1" i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cs-CZ" sz="3600" b="1" i="1" dirty="0" smtClean="0">
              <a:solidFill>
                <a:srgbClr val="C00000"/>
              </a:solidFill>
            </a:endParaRPr>
          </a:p>
          <a:p>
            <a:r>
              <a:rPr lang="en-GB" b="1" dirty="0" smtClean="0"/>
              <a:t>Sit - </a:t>
            </a:r>
            <a:r>
              <a:rPr lang="en-GB" b="1" dirty="0" smtClean="0">
                <a:solidFill>
                  <a:srgbClr val="C00000"/>
                </a:solidFill>
              </a:rPr>
              <a:t>sitting</a:t>
            </a:r>
          </a:p>
          <a:p>
            <a:r>
              <a:rPr lang="en-GB" b="1" dirty="0" smtClean="0"/>
              <a:t>Get - </a:t>
            </a:r>
            <a:r>
              <a:rPr lang="en-GB" b="1" dirty="0" smtClean="0">
                <a:solidFill>
                  <a:srgbClr val="C00000"/>
                </a:solidFill>
              </a:rPr>
              <a:t>getting</a:t>
            </a:r>
          </a:p>
          <a:p>
            <a:r>
              <a:rPr lang="en-GB" b="1" dirty="0" smtClean="0"/>
              <a:t>Run </a:t>
            </a:r>
            <a:r>
              <a:rPr lang="en-GB" b="1" dirty="0" smtClean="0"/>
              <a:t>-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C00000"/>
                </a:solidFill>
              </a:rPr>
              <a:t>running</a:t>
            </a:r>
            <a:endParaRPr lang="en-GB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Zpracovala: Mgr. Pavlína Hůrková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u="sng" dirty="0" smtClean="0"/>
              <a:t>Zdroje: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cs-CZ" sz="2400" dirty="0" err="1" smtClean="0"/>
              <a:t>Belán</a:t>
            </a:r>
            <a:r>
              <a:rPr lang="cs-CZ" sz="2400" dirty="0" smtClean="0"/>
              <a:t>, J.: Odmaturuj z anglického jazyka.</a:t>
            </a:r>
            <a:r>
              <a:rPr lang="cs-CZ" sz="2400" dirty="0" err="1" smtClean="0"/>
              <a:t>Didaktis</a:t>
            </a:r>
            <a:r>
              <a:rPr lang="cs-CZ" sz="2400" dirty="0" smtClean="0"/>
              <a:t>, 2002.</a:t>
            </a:r>
          </a:p>
          <a:p>
            <a:pPr marL="0" indent="0">
              <a:buNone/>
            </a:pPr>
            <a:r>
              <a:rPr lang="en-GB" sz="2400" dirty="0" smtClean="0"/>
              <a:t>Murphy,</a:t>
            </a:r>
            <a:r>
              <a:rPr lang="cs-CZ" sz="2400" dirty="0" smtClean="0"/>
              <a:t> </a:t>
            </a:r>
            <a:r>
              <a:rPr lang="cs-CZ" sz="2400" dirty="0" smtClean="0"/>
              <a:t>R.: </a:t>
            </a:r>
            <a:r>
              <a:rPr lang="en-GB" sz="2400" dirty="0" smtClean="0"/>
              <a:t>English Grammar </a:t>
            </a:r>
            <a:r>
              <a:rPr lang="cs-CZ" sz="2400" dirty="0" smtClean="0"/>
              <a:t>in </a:t>
            </a:r>
            <a:r>
              <a:rPr lang="cs-CZ" sz="2400" dirty="0" smtClean="0"/>
              <a:t>Use. Cambridge University </a:t>
            </a:r>
            <a:r>
              <a:rPr lang="en-GB" sz="2400" dirty="0" smtClean="0"/>
              <a:t>Press,</a:t>
            </a:r>
            <a:r>
              <a:rPr lang="cs-CZ" sz="2400" dirty="0" smtClean="0"/>
              <a:t> </a:t>
            </a:r>
            <a:r>
              <a:rPr lang="cs-CZ" sz="2400" dirty="0" smtClean="0"/>
              <a:t>2004.</a:t>
            </a:r>
          </a:p>
          <a:p>
            <a:pPr marL="0" indent="0">
              <a:buNone/>
            </a:pPr>
            <a:r>
              <a:rPr lang="en-GB" sz="2400" dirty="0" smtClean="0"/>
              <a:t>Swan,</a:t>
            </a:r>
            <a:r>
              <a:rPr lang="cs-CZ" sz="2400" dirty="0" smtClean="0"/>
              <a:t> </a:t>
            </a:r>
            <a:r>
              <a:rPr lang="cs-CZ" sz="2400" dirty="0" smtClean="0"/>
              <a:t>M., Walter, C.: Oxford </a:t>
            </a:r>
            <a:r>
              <a:rPr lang="en-GB" sz="2400" dirty="0" smtClean="0"/>
              <a:t>English Grammar Course</a:t>
            </a:r>
            <a:r>
              <a:rPr lang="cs-CZ" sz="2400" dirty="0" smtClean="0"/>
              <a:t>. </a:t>
            </a:r>
            <a:r>
              <a:rPr lang="cs-CZ" sz="2400" dirty="0" smtClean="0"/>
              <a:t>Oxford University </a:t>
            </a:r>
            <a:r>
              <a:rPr lang="en-GB" sz="2400" dirty="0" smtClean="0"/>
              <a:t>Press</a:t>
            </a:r>
            <a:r>
              <a:rPr lang="cs-CZ" sz="2400" dirty="0" smtClean="0"/>
              <a:t>, </a:t>
            </a:r>
            <a:r>
              <a:rPr lang="cs-CZ" sz="2400" dirty="0" smtClean="0"/>
              <a:t>2011.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5604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u="sng" dirty="0" smtClean="0"/>
              <a:t>Present Continuous</a:t>
            </a:r>
            <a:endParaRPr lang="en-GB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Přítomný čas průběhový</a:t>
            </a:r>
            <a:endParaRPr 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Tvoření</a:t>
            </a:r>
            <a:endParaRPr lang="cs-CZ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17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728192"/>
                <a:gridCol w="3147864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Podmět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Kladná oznamovací</a:t>
                      </a:r>
                      <a:r>
                        <a:rPr lang="cs-CZ" sz="2400" b="1" baseline="0" dirty="0" smtClean="0">
                          <a:solidFill>
                            <a:srgbClr val="C00000"/>
                          </a:solidFill>
                        </a:rPr>
                        <a:t> věta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Zápor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C00000"/>
                          </a:solidFill>
                        </a:rPr>
                        <a:t>Otázka</a:t>
                      </a:r>
                      <a:endParaRPr lang="cs-CZ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i="0" noProof="0" dirty="0" smtClean="0"/>
                        <a:t>I</a:t>
                      </a:r>
                      <a:endParaRPr lang="en-GB" sz="2000" b="1" i="0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am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am not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am I working?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You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not (aren‘t)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you</a:t>
                      </a:r>
                      <a:r>
                        <a:rPr lang="en-GB" sz="2000" b="1" baseline="0" noProof="0" smtClean="0"/>
                        <a:t> working?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He/she/it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is </a:t>
                      </a:r>
                      <a:r>
                        <a:rPr lang="en-GB" sz="2000" b="1" baseline="0" noProof="0" smtClean="0"/>
                        <a:t> </a:t>
                      </a:r>
                      <a:r>
                        <a:rPr lang="en-GB" sz="2000" b="1" noProof="0" smtClean="0"/>
                        <a:t>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is not (isn‘t)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is/he/she working?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We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not (aren‘t)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</a:t>
                      </a:r>
                      <a:r>
                        <a:rPr lang="en-GB" sz="2000" b="1" baseline="0" noProof="0" smtClean="0"/>
                        <a:t> we</a:t>
                      </a:r>
                      <a:r>
                        <a:rPr lang="en-GB" sz="2000" b="1" noProof="0" smtClean="0"/>
                        <a:t> working?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You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not (aren‘t) working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smtClean="0"/>
                        <a:t>are you</a:t>
                      </a:r>
                      <a:r>
                        <a:rPr lang="en-GB" sz="2000" b="1" baseline="0" noProof="0" smtClean="0"/>
                        <a:t> working?</a:t>
                      </a:r>
                      <a:endParaRPr lang="en-GB" sz="2000" b="1" noProof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They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are working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are not (aren‘t) working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noProof="0" dirty="0" smtClean="0"/>
                        <a:t>are they working?</a:t>
                      </a:r>
                      <a:endParaRPr lang="en-GB" sz="2000" b="1" noProof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Kladná oznamovací věta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600" b="1" dirty="0" smtClean="0"/>
              <a:t>Sloveso</a:t>
            </a:r>
            <a:r>
              <a:rPr lang="cs-CZ" sz="3600" b="1" dirty="0" smtClean="0">
                <a:solidFill>
                  <a:srgbClr val="C00000"/>
                </a:solidFill>
              </a:rPr>
              <a:t> </a:t>
            </a:r>
            <a:r>
              <a:rPr lang="cs-CZ" sz="3600" b="1" i="1" dirty="0" smtClean="0">
                <a:solidFill>
                  <a:srgbClr val="C00000"/>
                </a:solidFill>
              </a:rPr>
              <a:t>to </a:t>
            </a:r>
            <a:r>
              <a:rPr lang="cs-CZ" sz="3600" b="1" i="1" dirty="0" err="1" smtClean="0">
                <a:solidFill>
                  <a:srgbClr val="C00000"/>
                </a:solidFill>
              </a:rPr>
              <a:t>be</a:t>
            </a:r>
            <a:r>
              <a:rPr lang="cs-CZ" sz="3600" b="1" i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smtClean="0"/>
              <a:t>+ koncovka </a:t>
            </a:r>
            <a:r>
              <a:rPr lang="cs-CZ" sz="3600" b="1" i="1" dirty="0" smtClean="0">
                <a:solidFill>
                  <a:srgbClr val="C00000"/>
                </a:solidFill>
              </a:rPr>
              <a:t>–ing </a:t>
            </a:r>
            <a:r>
              <a:rPr lang="cs-CZ" sz="3600" b="1" dirty="0" smtClean="0"/>
              <a:t>významového slovesa (VS) </a:t>
            </a:r>
          </a:p>
          <a:p>
            <a:pPr>
              <a:buNone/>
            </a:pPr>
            <a:r>
              <a:rPr lang="cs-CZ" sz="3600" u="sng" dirty="0" smtClean="0">
                <a:solidFill>
                  <a:srgbClr val="0070C0"/>
                </a:solidFill>
              </a:rPr>
              <a:t>I </a:t>
            </a:r>
            <a:r>
              <a:rPr lang="cs-CZ" sz="3600" u="sng" dirty="0" err="1" smtClean="0">
                <a:solidFill>
                  <a:srgbClr val="0070C0"/>
                </a:solidFill>
              </a:rPr>
              <a:t>am</a:t>
            </a:r>
            <a:r>
              <a:rPr lang="cs-CZ" sz="3600" u="sng" dirty="0" smtClean="0">
                <a:solidFill>
                  <a:srgbClr val="0070C0"/>
                </a:solidFill>
              </a:rPr>
              <a:t> </a:t>
            </a:r>
            <a:r>
              <a:rPr lang="cs-CZ" sz="3600" u="sng" dirty="0" err="1" smtClean="0">
                <a:solidFill>
                  <a:srgbClr val="0070C0"/>
                </a:solidFill>
              </a:rPr>
              <a:t>listening</a:t>
            </a:r>
            <a:r>
              <a:rPr lang="cs-CZ" sz="3600" u="sng" dirty="0" smtClean="0">
                <a:solidFill>
                  <a:srgbClr val="0070C0"/>
                </a:solidFill>
              </a:rPr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to </a:t>
            </a:r>
            <a:r>
              <a:rPr lang="cs-CZ" sz="3600" dirty="0" err="1" smtClean="0">
                <a:solidFill>
                  <a:srgbClr val="0070C0"/>
                </a:solidFill>
              </a:rPr>
              <a:t>the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news</a:t>
            </a:r>
            <a:r>
              <a:rPr lang="cs-CZ" sz="3600" dirty="0" smtClean="0"/>
              <a:t>.</a:t>
            </a:r>
          </a:p>
          <a:p>
            <a:pPr>
              <a:buNone/>
            </a:pPr>
            <a:r>
              <a:rPr lang="cs-CZ" sz="3600" dirty="0" smtClean="0"/>
              <a:t>(Poslouchám zprávy.)</a:t>
            </a:r>
          </a:p>
          <a:p>
            <a:pPr>
              <a:buNone/>
            </a:pPr>
            <a:r>
              <a:rPr lang="cs-CZ" sz="3600" u="sng" dirty="0" err="1" smtClean="0">
                <a:solidFill>
                  <a:srgbClr val="0070C0"/>
                </a:solidFill>
              </a:rPr>
              <a:t>We</a:t>
            </a:r>
            <a:r>
              <a:rPr lang="cs-CZ" sz="3600" u="sng" dirty="0" smtClean="0">
                <a:solidFill>
                  <a:srgbClr val="0070C0"/>
                </a:solidFill>
              </a:rPr>
              <a:t> are </a:t>
            </a:r>
            <a:r>
              <a:rPr lang="cs-CZ" sz="3600" u="sng" dirty="0" err="1" smtClean="0">
                <a:solidFill>
                  <a:srgbClr val="0070C0"/>
                </a:solidFill>
              </a:rPr>
              <a:t>having</a:t>
            </a:r>
            <a:r>
              <a:rPr lang="cs-CZ" sz="3600" u="sng" dirty="0" smtClean="0">
                <a:solidFill>
                  <a:srgbClr val="0070C0"/>
                </a:solidFill>
              </a:rPr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a </a:t>
            </a:r>
            <a:r>
              <a:rPr lang="cs-CZ" sz="3600" dirty="0" err="1" smtClean="0">
                <a:solidFill>
                  <a:srgbClr val="0070C0"/>
                </a:solidFill>
              </a:rPr>
              <a:t>good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err="1" smtClean="0">
                <a:solidFill>
                  <a:srgbClr val="0070C0"/>
                </a:solidFill>
              </a:rPr>
              <a:t>time</a:t>
            </a:r>
            <a:r>
              <a:rPr lang="cs-CZ" sz="36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cs-CZ" sz="3600" dirty="0" smtClean="0"/>
              <a:t>(Bavíme se dobře.)</a:t>
            </a:r>
          </a:p>
          <a:p>
            <a:pPr>
              <a:buNone/>
            </a:pP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Zápor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/>
              <a:t>    Sloveso </a:t>
            </a:r>
            <a:r>
              <a:rPr lang="cs-CZ" sz="3600" b="1" i="1" dirty="0" smtClean="0">
                <a:solidFill>
                  <a:srgbClr val="C00000"/>
                </a:solidFill>
              </a:rPr>
              <a:t>to </a:t>
            </a:r>
            <a:r>
              <a:rPr lang="en-GB" sz="3600" b="1" i="1" dirty="0" smtClean="0">
                <a:solidFill>
                  <a:srgbClr val="C00000"/>
                </a:solidFill>
              </a:rPr>
              <a:t>be</a:t>
            </a:r>
            <a:r>
              <a:rPr lang="cs-CZ" sz="3600" b="1" i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smtClean="0"/>
              <a:t>+ </a:t>
            </a:r>
            <a:r>
              <a:rPr lang="cs-CZ" sz="3600" b="1" i="1" dirty="0" smtClean="0">
                <a:solidFill>
                  <a:srgbClr val="C00000"/>
                </a:solidFill>
              </a:rPr>
              <a:t>not</a:t>
            </a:r>
            <a:r>
              <a:rPr lang="cs-CZ" sz="3600" b="1" dirty="0" smtClean="0"/>
              <a:t> + </a:t>
            </a:r>
            <a:r>
              <a:rPr lang="cs-CZ" sz="3600" b="1" dirty="0" smtClean="0"/>
              <a:t>koncovka</a:t>
            </a:r>
            <a:r>
              <a:rPr lang="cs-CZ" sz="3600" b="1" i="1" dirty="0" smtClean="0">
                <a:solidFill>
                  <a:srgbClr val="C00000"/>
                </a:solidFill>
              </a:rPr>
              <a:t> -</a:t>
            </a:r>
            <a:r>
              <a:rPr lang="en-GB" sz="3600" b="1" i="1" dirty="0" err="1" smtClean="0">
                <a:solidFill>
                  <a:srgbClr val="C00000"/>
                </a:solidFill>
              </a:rPr>
              <a:t>ing</a:t>
            </a:r>
            <a:r>
              <a:rPr lang="cs-CZ" sz="3600" b="1" i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smtClean="0"/>
              <a:t>VS</a:t>
            </a:r>
            <a:endParaRPr lang="cs-CZ" sz="3600" b="1" dirty="0" smtClean="0"/>
          </a:p>
          <a:p>
            <a:pPr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I </a:t>
            </a:r>
            <a:r>
              <a:rPr lang="en-GB" sz="3600" dirty="0" smtClean="0">
                <a:solidFill>
                  <a:srgbClr val="0070C0"/>
                </a:solidFill>
              </a:rPr>
              <a:t>am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cs-CZ" sz="3600" u="sng" dirty="0" smtClean="0">
                <a:solidFill>
                  <a:srgbClr val="0070C0"/>
                </a:solidFill>
              </a:rPr>
              <a:t>not</a:t>
            </a:r>
            <a:r>
              <a:rPr lang="cs-CZ" sz="3600" dirty="0" smtClean="0">
                <a:solidFill>
                  <a:srgbClr val="0070C0"/>
                </a:solidFill>
              </a:rPr>
              <a:t> </a:t>
            </a:r>
            <a:r>
              <a:rPr lang="en-GB" sz="3600" dirty="0" smtClean="0">
                <a:solidFill>
                  <a:srgbClr val="0070C0"/>
                </a:solidFill>
              </a:rPr>
              <a:t>leaving.</a:t>
            </a:r>
          </a:p>
          <a:p>
            <a:pPr>
              <a:buNone/>
            </a:pPr>
            <a:r>
              <a:rPr lang="cs-CZ" sz="3600" dirty="0" smtClean="0"/>
              <a:t> </a:t>
            </a:r>
            <a:r>
              <a:rPr lang="cs-CZ" sz="3600" dirty="0" smtClean="0"/>
              <a:t>(Neodcházím.)</a:t>
            </a:r>
          </a:p>
          <a:p>
            <a:pPr>
              <a:buNone/>
            </a:pPr>
            <a:r>
              <a:rPr lang="en-GB" sz="3600" dirty="0" smtClean="0">
                <a:solidFill>
                  <a:srgbClr val="0070C0"/>
                </a:solidFill>
              </a:rPr>
              <a:t>She is </a:t>
            </a:r>
            <a:r>
              <a:rPr lang="en-GB" sz="3600" u="sng" dirty="0" smtClean="0">
                <a:solidFill>
                  <a:srgbClr val="0070C0"/>
                </a:solidFill>
              </a:rPr>
              <a:t>not (isn‘t</a:t>
            </a:r>
            <a:r>
              <a:rPr lang="en-GB" sz="3600" dirty="0" smtClean="0">
                <a:solidFill>
                  <a:srgbClr val="0070C0"/>
                </a:solidFill>
              </a:rPr>
              <a:t>) waiting for Tom</a:t>
            </a:r>
            <a:r>
              <a:rPr lang="cs-CZ" sz="3600" dirty="0" smtClean="0"/>
              <a:t>.</a:t>
            </a: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 (Nečeká na </a:t>
            </a:r>
            <a:r>
              <a:rPr lang="cs-CZ" sz="3600" dirty="0" err="1" smtClean="0"/>
              <a:t>Toma</a:t>
            </a:r>
            <a:r>
              <a:rPr lang="cs-CZ" sz="3600" dirty="0" smtClean="0"/>
              <a:t>.)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Otázka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/>
              <a:t>   (tázací výraz) + </a:t>
            </a:r>
            <a:r>
              <a:rPr lang="en-GB" sz="3600" b="1" i="1" dirty="0" smtClean="0">
                <a:solidFill>
                  <a:srgbClr val="C00000"/>
                </a:solidFill>
              </a:rPr>
              <a:t>be</a:t>
            </a:r>
            <a:r>
              <a:rPr lang="cs-CZ" sz="3600" b="1" i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smtClean="0"/>
              <a:t>+ podmět + koncovka </a:t>
            </a:r>
            <a:r>
              <a:rPr lang="cs-CZ" sz="3600" b="1" i="1" dirty="0" smtClean="0">
                <a:solidFill>
                  <a:srgbClr val="C00000"/>
                </a:solidFill>
              </a:rPr>
              <a:t>–</a:t>
            </a:r>
            <a:r>
              <a:rPr lang="cs-CZ" sz="3600" b="1" i="1" dirty="0" smtClean="0">
                <a:solidFill>
                  <a:srgbClr val="C00000"/>
                </a:solidFill>
              </a:rPr>
              <a:t>ing </a:t>
            </a:r>
            <a:r>
              <a:rPr lang="cs-CZ" sz="3600" b="1" dirty="0" smtClean="0"/>
              <a:t>VS</a:t>
            </a:r>
            <a:endParaRPr lang="cs-CZ" sz="3600" b="1" dirty="0" smtClean="0"/>
          </a:p>
          <a:p>
            <a:pPr>
              <a:buNone/>
            </a:pPr>
            <a:r>
              <a:rPr lang="en-GB" sz="3600" u="sng" dirty="0" smtClean="0">
                <a:solidFill>
                  <a:srgbClr val="0070C0"/>
                </a:solidFill>
              </a:rPr>
              <a:t>Are we waiting </a:t>
            </a:r>
            <a:r>
              <a:rPr lang="en-GB" sz="3600" dirty="0" smtClean="0">
                <a:solidFill>
                  <a:srgbClr val="0070C0"/>
                </a:solidFill>
              </a:rPr>
              <a:t>at the right stop?</a:t>
            </a:r>
          </a:p>
          <a:p>
            <a:pPr>
              <a:buNone/>
            </a:pPr>
            <a:r>
              <a:rPr lang="cs-CZ" sz="3600" dirty="0" smtClean="0"/>
              <a:t>(</a:t>
            </a:r>
            <a:r>
              <a:rPr lang="cs-CZ" sz="3600" dirty="0" smtClean="0"/>
              <a:t>Stojíme na správné zastávce?)</a:t>
            </a:r>
          </a:p>
          <a:p>
            <a:pPr>
              <a:buNone/>
            </a:pPr>
            <a:r>
              <a:rPr lang="en-GB" sz="3600" dirty="0" smtClean="0">
                <a:solidFill>
                  <a:srgbClr val="0070C0"/>
                </a:solidFill>
              </a:rPr>
              <a:t>Why </a:t>
            </a:r>
            <a:r>
              <a:rPr lang="en-GB" sz="3600" u="sng" dirty="0" smtClean="0">
                <a:solidFill>
                  <a:srgbClr val="0070C0"/>
                </a:solidFill>
              </a:rPr>
              <a:t>is she crying?</a:t>
            </a:r>
          </a:p>
          <a:p>
            <a:pPr>
              <a:buNone/>
            </a:pPr>
            <a:r>
              <a:rPr lang="cs-CZ" sz="3600" dirty="0" smtClean="0"/>
              <a:t>(</a:t>
            </a:r>
            <a:r>
              <a:rPr lang="cs-CZ" sz="3600" dirty="0" smtClean="0"/>
              <a:t>Proč pláče?)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Užití</a:t>
            </a:r>
            <a:endParaRPr lang="cs-CZ" b="1" u="sng" dirty="0">
              <a:solidFill>
                <a:srgbClr val="0070C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3271880"/>
              </p:ext>
            </p:extLst>
          </p:nvPr>
        </p:nvGraphicFramePr>
        <p:xfrm>
          <a:off x="467544" y="1628800"/>
          <a:ext cx="8229600" cy="5167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6648"/>
                <a:gridCol w="5482952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Užití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Příklad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Aktuální děj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Look! He is trying to run</a:t>
                      </a:r>
                      <a:r>
                        <a:rPr lang="en-GB" sz="2400" b="0" baseline="0" noProof="0" dirty="0" smtClean="0"/>
                        <a:t> away.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Dočasná situace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We are having </a:t>
                      </a:r>
                      <a:r>
                        <a:rPr lang="cs-CZ" sz="2400" b="0" noProof="0" dirty="0" err="1" smtClean="0"/>
                        <a:t>lessons</a:t>
                      </a:r>
                      <a:r>
                        <a:rPr lang="en-GB" sz="2400" b="0" noProof="0" dirty="0" smtClean="0"/>
                        <a:t> in a different room this week.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Neukončený děj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Ken is writing a novel about growing up.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Probíhající změny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The days are getting shorter and</a:t>
                      </a:r>
                      <a:r>
                        <a:rPr lang="en-GB" sz="2400" b="0" baseline="0" noProof="0" dirty="0" smtClean="0"/>
                        <a:t> shorter.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Příliš často opakovaný děj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Dan is always forgetting my name.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S budoucím</a:t>
                      </a:r>
                      <a:r>
                        <a:rPr lang="cs-CZ" sz="2400" b="1" baseline="0" dirty="0" smtClean="0"/>
                        <a:t> významem       - plánovaný děj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I am meeting Tom tomorrow</a:t>
                      </a:r>
                      <a:r>
                        <a:rPr lang="en-GB" sz="2400" b="0" baseline="0" noProof="0" dirty="0" smtClean="0"/>
                        <a:t> afternoon.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Popis obrázků</a:t>
                      </a:r>
                      <a:endParaRPr lang="cs-CZ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noProof="0" dirty="0" smtClean="0"/>
                        <a:t>In this picture, </a:t>
                      </a:r>
                      <a:r>
                        <a:rPr lang="en-GB" sz="2400" b="0" baseline="0" noProof="0" dirty="0" smtClean="0"/>
                        <a:t>Jane is sitting on a bench.</a:t>
                      </a:r>
                      <a:endParaRPr lang="en-GB" sz="2400" b="0" noProof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Pravopis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600" b="1" dirty="0" smtClean="0"/>
              <a:t> 1. K většině sloves se přidává </a:t>
            </a:r>
            <a:r>
              <a:rPr lang="cs-CZ" sz="3600" b="1" i="1" dirty="0" smtClean="0">
                <a:solidFill>
                  <a:srgbClr val="C00000"/>
                </a:solidFill>
              </a:rPr>
              <a:t>-</a:t>
            </a:r>
            <a:r>
              <a:rPr lang="cs-CZ" sz="3600" b="1" i="1" dirty="0" smtClean="0">
                <a:solidFill>
                  <a:srgbClr val="C00000"/>
                </a:solidFill>
              </a:rPr>
              <a:t>ing </a:t>
            </a:r>
            <a:endParaRPr lang="cs-CZ" sz="36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cs-CZ" sz="3600" b="1" i="1" dirty="0" smtClean="0">
              <a:solidFill>
                <a:srgbClr val="C00000"/>
              </a:solidFill>
            </a:endParaRPr>
          </a:p>
          <a:p>
            <a:r>
              <a:rPr lang="en-GB" b="1" dirty="0" smtClean="0"/>
              <a:t>wear -</a:t>
            </a:r>
            <a:r>
              <a:rPr lang="en-GB" b="1" dirty="0" smtClean="0">
                <a:solidFill>
                  <a:srgbClr val="C00000"/>
                </a:solidFill>
              </a:rPr>
              <a:t> wearing</a:t>
            </a:r>
          </a:p>
          <a:p>
            <a:r>
              <a:rPr lang="en-GB" b="1" dirty="0" smtClean="0"/>
              <a:t>go - </a:t>
            </a:r>
            <a:r>
              <a:rPr lang="en-GB" b="1" dirty="0" smtClean="0">
                <a:solidFill>
                  <a:srgbClr val="C00000"/>
                </a:solidFill>
              </a:rPr>
              <a:t>going</a:t>
            </a:r>
          </a:p>
          <a:p>
            <a:r>
              <a:rPr lang="en-GB" b="1" dirty="0" smtClean="0"/>
              <a:t>cook -</a:t>
            </a:r>
            <a:r>
              <a:rPr lang="en-GB" b="1" dirty="0" smtClean="0">
                <a:solidFill>
                  <a:srgbClr val="C00000"/>
                </a:solidFill>
              </a:rPr>
              <a:t> cooking</a:t>
            </a:r>
            <a:endParaRPr lang="en-GB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0070C0"/>
                </a:solidFill>
              </a:rPr>
              <a:t>Pravopis</a:t>
            </a:r>
            <a:endParaRPr lang="cs-CZ" b="1" u="sng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/>
              <a:t>2. Pokud infinitiv slovesa končí                  na písmeno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i="1" dirty="0" smtClean="0">
                <a:solidFill>
                  <a:srgbClr val="C00000"/>
                </a:solidFill>
              </a:rPr>
              <a:t>-</a:t>
            </a:r>
            <a:r>
              <a:rPr lang="cs-CZ" sz="3600" b="1" i="1" dirty="0" smtClean="0">
                <a:solidFill>
                  <a:srgbClr val="C00000"/>
                </a:solidFill>
              </a:rPr>
              <a:t>e</a:t>
            </a:r>
            <a:r>
              <a:rPr lang="cs-CZ" sz="3600" b="1" dirty="0" smtClean="0">
                <a:solidFill>
                  <a:srgbClr val="C00000"/>
                </a:solidFill>
              </a:rPr>
              <a:t>,</a:t>
            </a:r>
            <a:r>
              <a:rPr lang="cs-CZ" sz="3600" b="1" dirty="0" smtClean="0"/>
              <a:t> vypusťte </a:t>
            </a:r>
            <a:r>
              <a:rPr lang="cs-CZ" sz="3600" b="1" i="1" dirty="0" smtClean="0">
                <a:solidFill>
                  <a:srgbClr val="C00000"/>
                </a:solidFill>
              </a:rPr>
              <a:t>-</a:t>
            </a:r>
            <a:r>
              <a:rPr lang="cs-CZ" sz="3600" b="1" i="1" dirty="0" smtClean="0">
                <a:solidFill>
                  <a:srgbClr val="C00000"/>
                </a:solidFill>
              </a:rPr>
              <a:t>e</a:t>
            </a:r>
            <a:r>
              <a:rPr lang="cs-CZ" sz="3600" b="1" dirty="0" smtClean="0"/>
              <a:t> </a:t>
            </a:r>
            <a:r>
              <a:rPr lang="cs-CZ" sz="3600" b="1" dirty="0" smtClean="0"/>
              <a:t>a přidejte    </a:t>
            </a:r>
            <a:r>
              <a:rPr lang="cs-CZ" sz="3600" b="1" dirty="0" smtClean="0"/>
              <a:t>  </a:t>
            </a:r>
            <a:r>
              <a:rPr lang="cs-CZ" sz="3600" b="1" i="1" dirty="0" smtClean="0">
                <a:solidFill>
                  <a:srgbClr val="C00000"/>
                </a:solidFill>
              </a:rPr>
              <a:t>-ing.</a:t>
            </a:r>
          </a:p>
          <a:p>
            <a:endParaRPr lang="cs-CZ" sz="3600" b="1" i="1" dirty="0" smtClean="0">
              <a:solidFill>
                <a:srgbClr val="C00000"/>
              </a:solidFill>
            </a:endParaRPr>
          </a:p>
          <a:p>
            <a:r>
              <a:rPr lang="en-GB" b="1" dirty="0" smtClean="0"/>
              <a:t>write -</a:t>
            </a:r>
            <a:r>
              <a:rPr lang="en-GB" b="1" dirty="0" smtClean="0">
                <a:solidFill>
                  <a:srgbClr val="C00000"/>
                </a:solidFill>
              </a:rPr>
              <a:t> writing</a:t>
            </a:r>
          </a:p>
          <a:p>
            <a:r>
              <a:rPr lang="en-GB" b="1" dirty="0" smtClean="0"/>
              <a:t>smile -</a:t>
            </a:r>
            <a:r>
              <a:rPr lang="en-GB" b="1" dirty="0" smtClean="0">
                <a:solidFill>
                  <a:srgbClr val="C00000"/>
                </a:solidFill>
              </a:rPr>
              <a:t> smiling</a:t>
            </a:r>
          </a:p>
          <a:p>
            <a:r>
              <a:rPr lang="en-GB" b="1" dirty="0" smtClean="0"/>
              <a:t>come -</a:t>
            </a:r>
            <a:r>
              <a:rPr lang="en-GB" b="1" dirty="0" smtClean="0">
                <a:solidFill>
                  <a:srgbClr val="C00000"/>
                </a:solidFill>
              </a:rPr>
              <a:t> coming</a:t>
            </a:r>
            <a:endParaRPr lang="en-GB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436</Words>
  <Application>Microsoft Office PowerPoint</Application>
  <PresentationFormat>Předvádění na obrazovce (4:3)</PresentationFormat>
  <Paragraphs>107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Present Continuous</vt:lpstr>
      <vt:lpstr>Tvoření</vt:lpstr>
      <vt:lpstr>Kladná oznamovací věta</vt:lpstr>
      <vt:lpstr>Zápor</vt:lpstr>
      <vt:lpstr>Otázka</vt:lpstr>
      <vt:lpstr>Užití</vt:lpstr>
      <vt:lpstr>Pravopis</vt:lpstr>
      <vt:lpstr>Pravopis</vt:lpstr>
      <vt:lpstr>Pravopis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18</cp:revision>
  <dcterms:created xsi:type="dcterms:W3CDTF">2012-04-12T06:14:10Z</dcterms:created>
  <dcterms:modified xsi:type="dcterms:W3CDTF">2012-10-05T11:23:38Z</dcterms:modified>
</cp:coreProperties>
</file>