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7" r:id="rId2"/>
    <p:sldId id="256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28C4F-33EF-4580-835D-3096CE05A67F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40D21-6E4B-46E4-B816-06395D4C6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50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cs-CZ" dirty="0" smtClean="0"/>
              <a:t>Podstatné jméno ve funkci slovesa a naopak</a:t>
            </a:r>
          </a:p>
          <a:p>
            <a:pPr marL="0" indent="0">
              <a:buFontTx/>
              <a:buNone/>
            </a:pPr>
            <a:r>
              <a:rPr lang="cs-CZ" dirty="0" err="1" smtClean="0"/>
              <a:t>Work</a:t>
            </a:r>
            <a:r>
              <a:rPr lang="cs-CZ" dirty="0" smtClean="0"/>
              <a:t> – práce,</a:t>
            </a:r>
            <a:r>
              <a:rPr lang="cs-CZ" baseline="0" dirty="0" smtClean="0"/>
              <a:t> pracovat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Call – volat, hovor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Dress</a:t>
            </a:r>
            <a:r>
              <a:rPr lang="cs-CZ" baseline="0" dirty="0" smtClean="0"/>
              <a:t> – oblékat se, šaty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Wish</a:t>
            </a:r>
            <a:r>
              <a:rPr lang="cs-CZ" baseline="0" dirty="0" smtClean="0"/>
              <a:t> – přání, přát si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Look</a:t>
            </a:r>
            <a:r>
              <a:rPr lang="cs-CZ" baseline="0" dirty="0" smtClean="0"/>
              <a:t> – podívat se, pohled</a:t>
            </a:r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baseline="0" dirty="0" smtClean="0"/>
              <a:t>Přídavné jméno ve funkci podstatného jména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Czech – český, čeština, Čech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German</a:t>
            </a:r>
            <a:r>
              <a:rPr lang="cs-CZ" baseline="0" dirty="0" smtClean="0"/>
              <a:t> – německý, němčina, Němec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baseline="0" dirty="0" smtClean="0"/>
              <a:t>Někdy mají tato slova kolektivní význam a netvoří množné číslo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Old</a:t>
            </a:r>
            <a:r>
              <a:rPr lang="cs-CZ" baseline="0" dirty="0" smtClean="0"/>
              <a:t> – starý /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old</a:t>
            </a:r>
            <a:r>
              <a:rPr lang="cs-CZ" baseline="0" dirty="0" smtClean="0"/>
              <a:t> – staří (lidé)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Rich</a:t>
            </a:r>
            <a:r>
              <a:rPr lang="cs-CZ" baseline="0" dirty="0" smtClean="0"/>
              <a:t> – bohatý /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rich</a:t>
            </a:r>
            <a:r>
              <a:rPr lang="cs-CZ" baseline="0" dirty="0" smtClean="0"/>
              <a:t> – bohatí (lidé)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40D21-6E4B-46E4-B816-06395D4C6D2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12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Ø"/>
            </a:pPr>
            <a:r>
              <a:rPr lang="cs-CZ" dirty="0" smtClean="0"/>
              <a:t>-</a:t>
            </a:r>
            <a:r>
              <a:rPr lang="cs-CZ" dirty="0" err="1" smtClean="0"/>
              <a:t>ment</a:t>
            </a:r>
            <a:endParaRPr lang="cs-CZ" dirty="0" smtClean="0"/>
          </a:p>
          <a:p>
            <a:pPr marL="0" indent="0">
              <a:buFontTx/>
              <a:buNone/>
            </a:pPr>
            <a:r>
              <a:rPr lang="cs-CZ" dirty="0" err="1" smtClean="0"/>
              <a:t>develop</a:t>
            </a:r>
            <a:r>
              <a:rPr lang="cs-CZ" dirty="0" smtClean="0"/>
              <a:t> –</a:t>
            </a:r>
            <a:r>
              <a:rPr lang="cs-CZ" baseline="0" dirty="0" smtClean="0"/>
              <a:t> rozvíjet	/ </a:t>
            </a:r>
            <a:r>
              <a:rPr lang="cs-CZ" baseline="0" dirty="0" err="1" smtClean="0"/>
              <a:t>development</a:t>
            </a:r>
            <a:r>
              <a:rPr lang="cs-CZ" baseline="0" dirty="0" smtClean="0"/>
              <a:t> – rozvoj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employ</a:t>
            </a:r>
            <a:r>
              <a:rPr lang="cs-CZ" baseline="0" dirty="0" smtClean="0"/>
              <a:t> – zaměstnat 	/ </a:t>
            </a:r>
            <a:r>
              <a:rPr lang="cs-CZ" baseline="0" dirty="0" err="1" smtClean="0"/>
              <a:t>employment</a:t>
            </a:r>
            <a:r>
              <a:rPr lang="cs-CZ" baseline="0" dirty="0" smtClean="0"/>
              <a:t> – zaměstnanost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baseline="0" dirty="0" smtClean="0"/>
              <a:t>-</a:t>
            </a:r>
            <a:r>
              <a:rPr lang="cs-CZ" baseline="0" dirty="0" err="1" smtClean="0"/>
              <a:t>ess</a:t>
            </a:r>
            <a:r>
              <a:rPr lang="cs-CZ" baseline="0" dirty="0" smtClean="0"/>
              <a:t> někdy tvoří ženský protějšek</a:t>
            </a:r>
          </a:p>
          <a:p>
            <a:pPr marL="0" indent="0">
              <a:buFont typeface="Wingdings" pitchFamily="2" charset="2"/>
              <a:buNone/>
            </a:pPr>
            <a:r>
              <a:rPr lang="cs-CZ" baseline="0" dirty="0" err="1" smtClean="0"/>
              <a:t>Waiter</a:t>
            </a:r>
            <a:r>
              <a:rPr lang="cs-CZ" baseline="0" dirty="0" smtClean="0"/>
              <a:t> – číšník	/ </a:t>
            </a:r>
            <a:r>
              <a:rPr lang="cs-CZ" baseline="0" dirty="0" err="1" smtClean="0"/>
              <a:t>waitress</a:t>
            </a:r>
            <a:r>
              <a:rPr lang="cs-CZ" baseline="0" dirty="0" smtClean="0"/>
              <a:t> – číšnice</a:t>
            </a:r>
          </a:p>
          <a:p>
            <a:pPr marL="0" indent="0">
              <a:buFont typeface="Wingdings" pitchFamily="2" charset="2"/>
              <a:buNone/>
            </a:pPr>
            <a:r>
              <a:rPr lang="cs-CZ" baseline="0" dirty="0" err="1" smtClean="0"/>
              <a:t>Actor</a:t>
            </a:r>
            <a:r>
              <a:rPr lang="cs-CZ" baseline="0" dirty="0" smtClean="0"/>
              <a:t> – herec		/ </a:t>
            </a:r>
            <a:r>
              <a:rPr lang="cs-CZ" baseline="0" dirty="0" err="1" smtClean="0"/>
              <a:t>actress</a:t>
            </a:r>
            <a:r>
              <a:rPr lang="cs-CZ" baseline="0" dirty="0" smtClean="0"/>
              <a:t> - herečka</a:t>
            </a:r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40D21-6E4B-46E4-B816-06395D4C6D2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26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2400" dirty="0" smtClean="0"/>
              <a:t>Přípony  tvořící přídavná jména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-al</a:t>
            </a:r>
          </a:p>
          <a:p>
            <a:pPr marL="0" indent="0">
              <a:buFont typeface="Arial" pitchFamily="34" charset="0"/>
              <a:buNone/>
            </a:pPr>
            <a:r>
              <a:rPr lang="cs-CZ" sz="2400" dirty="0" err="1" smtClean="0"/>
              <a:t>Agriculture</a:t>
            </a:r>
            <a:r>
              <a:rPr lang="cs-CZ" sz="2400" dirty="0" smtClean="0"/>
              <a:t> – zemědělství 	/</a:t>
            </a:r>
            <a:r>
              <a:rPr lang="cs-CZ" sz="2400" dirty="0" err="1" smtClean="0"/>
              <a:t>agricultural</a:t>
            </a:r>
            <a:r>
              <a:rPr lang="cs-CZ" sz="2400" baseline="0" dirty="0" smtClean="0"/>
              <a:t> – zemědělský</a:t>
            </a:r>
          </a:p>
          <a:p>
            <a:pPr marL="0" indent="0">
              <a:buFont typeface="Arial" pitchFamily="34" charset="0"/>
              <a:buNone/>
            </a:pPr>
            <a:r>
              <a:rPr lang="cs-CZ" sz="2400" baseline="0" dirty="0" err="1" smtClean="0"/>
              <a:t>Nature</a:t>
            </a:r>
            <a:r>
              <a:rPr lang="cs-CZ" sz="2400" baseline="0" dirty="0" smtClean="0"/>
              <a:t> – příroda	/ natural – přírodní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aseline="0" dirty="0" smtClean="0"/>
              <a:t>-</a:t>
            </a:r>
            <a:r>
              <a:rPr lang="cs-CZ" sz="2400" baseline="0" dirty="0" err="1" smtClean="0"/>
              <a:t>ic</a:t>
            </a:r>
            <a:r>
              <a:rPr lang="cs-CZ" sz="2400" baseline="0" dirty="0" smtClean="0"/>
              <a:t>(al)</a:t>
            </a:r>
          </a:p>
          <a:p>
            <a:pPr marL="0" indent="0">
              <a:buFontTx/>
              <a:buNone/>
            </a:pPr>
            <a:r>
              <a:rPr lang="cs-CZ" sz="2400" baseline="0" dirty="0" smtClean="0"/>
              <a:t>Celt – Kelt	/ </a:t>
            </a:r>
            <a:r>
              <a:rPr lang="cs-CZ" sz="2400" baseline="0" dirty="0" err="1" smtClean="0"/>
              <a:t>Celtic</a:t>
            </a:r>
            <a:r>
              <a:rPr lang="cs-CZ" sz="2400" baseline="0" dirty="0" smtClean="0"/>
              <a:t> – keltský</a:t>
            </a:r>
          </a:p>
          <a:p>
            <a:pPr marL="0" indent="0">
              <a:buFontTx/>
              <a:buNone/>
            </a:pPr>
            <a:r>
              <a:rPr lang="cs-CZ" sz="2400" baseline="0" dirty="0" err="1" smtClean="0"/>
              <a:t>History</a:t>
            </a:r>
            <a:r>
              <a:rPr lang="cs-CZ" sz="2400" baseline="0" dirty="0" smtClean="0"/>
              <a:t> – historie	/ </a:t>
            </a:r>
            <a:r>
              <a:rPr lang="cs-CZ" sz="2400" baseline="0" dirty="0" err="1" smtClean="0"/>
              <a:t>historical</a:t>
            </a:r>
            <a:r>
              <a:rPr lang="cs-CZ" sz="2400" baseline="0" dirty="0" smtClean="0"/>
              <a:t> – historický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aseline="0" dirty="0" smtClean="0"/>
              <a:t>-y, -</a:t>
            </a:r>
            <a:r>
              <a:rPr lang="cs-CZ" sz="2400" baseline="0" dirty="0" err="1" smtClean="0"/>
              <a:t>ly</a:t>
            </a:r>
            <a:endParaRPr lang="cs-CZ" sz="2400" baseline="0" dirty="0" smtClean="0"/>
          </a:p>
          <a:p>
            <a:pPr marL="0" indent="0">
              <a:buFontTx/>
              <a:buNone/>
            </a:pPr>
            <a:r>
              <a:rPr lang="cs-CZ" sz="2400" baseline="0" dirty="0" err="1" smtClean="0"/>
              <a:t>Day</a:t>
            </a:r>
            <a:r>
              <a:rPr lang="cs-CZ" sz="2400" baseline="0" dirty="0" smtClean="0"/>
              <a:t> – den 	/ </a:t>
            </a:r>
            <a:r>
              <a:rPr lang="cs-CZ" sz="2400" baseline="0" dirty="0" err="1" smtClean="0"/>
              <a:t>daily</a:t>
            </a:r>
            <a:r>
              <a:rPr lang="cs-CZ" sz="2400" baseline="0" dirty="0" smtClean="0"/>
              <a:t> – denní</a:t>
            </a:r>
          </a:p>
          <a:p>
            <a:pPr marL="0" indent="0">
              <a:buFontTx/>
              <a:buNone/>
            </a:pPr>
            <a:r>
              <a:rPr lang="cs-CZ" sz="2400" baseline="0" dirty="0" err="1" smtClean="0"/>
              <a:t>Rain</a:t>
            </a:r>
            <a:r>
              <a:rPr lang="cs-CZ" sz="2400" baseline="0" dirty="0" smtClean="0"/>
              <a:t> – déšť	/ </a:t>
            </a:r>
            <a:r>
              <a:rPr lang="cs-CZ" sz="2400" baseline="0" dirty="0" err="1" smtClean="0"/>
              <a:t>rainy</a:t>
            </a:r>
            <a:r>
              <a:rPr lang="cs-CZ" sz="2400" baseline="0" dirty="0" smtClean="0"/>
              <a:t> – deštivý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aseline="0" dirty="0" smtClean="0"/>
              <a:t>-</a:t>
            </a:r>
            <a:r>
              <a:rPr lang="cs-CZ" sz="2400" baseline="0" dirty="0" err="1" smtClean="0"/>
              <a:t>ful</a:t>
            </a:r>
            <a:r>
              <a:rPr lang="cs-CZ" sz="2400" baseline="0" dirty="0" smtClean="0"/>
              <a:t>, -</a:t>
            </a:r>
            <a:r>
              <a:rPr lang="cs-CZ" sz="2400" baseline="0" dirty="0" err="1" smtClean="0"/>
              <a:t>less</a:t>
            </a:r>
            <a:endParaRPr lang="cs-CZ" sz="2400" baseline="0" dirty="0" smtClean="0"/>
          </a:p>
          <a:p>
            <a:pPr marL="0" indent="0">
              <a:buFontTx/>
              <a:buNone/>
            </a:pPr>
            <a:r>
              <a:rPr lang="cs-CZ" sz="2400" baseline="0" dirty="0" smtClean="0"/>
              <a:t>Use – užitek	/ </a:t>
            </a:r>
            <a:r>
              <a:rPr lang="cs-CZ" sz="2400" baseline="0" dirty="0" err="1" smtClean="0"/>
              <a:t>useful</a:t>
            </a:r>
            <a:r>
              <a:rPr lang="cs-CZ" sz="2400" baseline="0" dirty="0" smtClean="0"/>
              <a:t> – užitečný  / </a:t>
            </a:r>
            <a:r>
              <a:rPr lang="cs-CZ" sz="2400" baseline="0" dirty="0" err="1" smtClean="0"/>
              <a:t>useless</a:t>
            </a:r>
            <a:r>
              <a:rPr lang="cs-CZ" sz="2400" baseline="0" dirty="0" smtClean="0"/>
              <a:t> – zbytečný</a:t>
            </a:r>
          </a:p>
          <a:p>
            <a:pPr marL="0" indent="0">
              <a:buFontTx/>
              <a:buNone/>
            </a:pPr>
            <a:r>
              <a:rPr lang="cs-CZ" sz="2400" baseline="0" dirty="0" err="1" smtClean="0"/>
              <a:t>Pain</a:t>
            </a:r>
            <a:r>
              <a:rPr lang="cs-CZ" sz="2400" baseline="0" dirty="0" smtClean="0"/>
              <a:t> – bolest  / </a:t>
            </a:r>
            <a:r>
              <a:rPr lang="cs-CZ" sz="2400" baseline="0" dirty="0" err="1" smtClean="0"/>
              <a:t>painful</a:t>
            </a:r>
            <a:r>
              <a:rPr lang="cs-CZ" sz="2400" baseline="0" dirty="0" smtClean="0"/>
              <a:t> – bolestivý / </a:t>
            </a:r>
            <a:r>
              <a:rPr lang="cs-CZ" sz="2400" baseline="0" dirty="0" err="1" smtClean="0"/>
              <a:t>painless</a:t>
            </a:r>
            <a:r>
              <a:rPr lang="cs-CZ" sz="2400" baseline="0" dirty="0" smtClean="0"/>
              <a:t> – bezbolestný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aseline="0" dirty="0" smtClean="0"/>
              <a:t>-(a)n pro příslušníky národů</a:t>
            </a:r>
          </a:p>
          <a:p>
            <a:pPr marL="0" indent="0">
              <a:buFontTx/>
              <a:buNone/>
            </a:pPr>
            <a:r>
              <a:rPr lang="cs-CZ" sz="2400" baseline="0" dirty="0" err="1" smtClean="0"/>
              <a:t>American</a:t>
            </a:r>
            <a:r>
              <a:rPr lang="cs-CZ" sz="2400" baseline="0" dirty="0" smtClean="0"/>
              <a:t>, </a:t>
            </a:r>
            <a:r>
              <a:rPr lang="cs-CZ" sz="2400" baseline="0" dirty="0" err="1" smtClean="0"/>
              <a:t>Hungarian</a:t>
            </a:r>
            <a:r>
              <a:rPr lang="cs-CZ" sz="2400" baseline="0" dirty="0" smtClean="0"/>
              <a:t>, </a:t>
            </a:r>
            <a:r>
              <a:rPr lang="cs-CZ" sz="2400" baseline="0" dirty="0" err="1" smtClean="0"/>
              <a:t>Italian</a:t>
            </a:r>
            <a:endParaRPr lang="cs-CZ" sz="240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40D21-6E4B-46E4-B816-06395D4C6D2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50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Ø"/>
            </a:pPr>
            <a:r>
              <a:rPr lang="cs-CZ" dirty="0" smtClean="0"/>
              <a:t>Předpony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dirty="0" smtClean="0"/>
              <a:t>Záporné: </a:t>
            </a:r>
            <a:r>
              <a:rPr lang="cs-CZ" dirty="0" err="1" smtClean="0"/>
              <a:t>un</a:t>
            </a:r>
            <a:r>
              <a:rPr lang="cs-CZ" dirty="0" smtClean="0"/>
              <a:t>-,</a:t>
            </a:r>
            <a:r>
              <a:rPr lang="cs-CZ" baseline="0" dirty="0" smtClean="0"/>
              <a:t> in-, </a:t>
            </a:r>
            <a:r>
              <a:rPr lang="cs-CZ" baseline="0" dirty="0" err="1" smtClean="0"/>
              <a:t>im</a:t>
            </a:r>
            <a:r>
              <a:rPr lang="cs-CZ" baseline="0" dirty="0" smtClean="0"/>
              <a:t>-, </a:t>
            </a:r>
            <a:r>
              <a:rPr lang="cs-CZ" baseline="0" dirty="0" err="1" smtClean="0"/>
              <a:t>il</a:t>
            </a:r>
            <a:r>
              <a:rPr lang="cs-CZ" baseline="0" dirty="0" smtClean="0"/>
              <a:t>-, </a:t>
            </a:r>
            <a:r>
              <a:rPr lang="cs-CZ" baseline="0" dirty="0" err="1" smtClean="0"/>
              <a:t>ir</a:t>
            </a:r>
            <a:r>
              <a:rPr lang="cs-CZ" baseline="0" dirty="0" smtClean="0"/>
              <a:t>-</a:t>
            </a:r>
          </a:p>
          <a:p>
            <a:pPr marL="0" indent="0">
              <a:buFontTx/>
              <a:buNone/>
            </a:pPr>
            <a:r>
              <a:rPr lang="cs-CZ" baseline="0" dirty="0" smtClean="0"/>
              <a:t>Happy – šťastný	/ </a:t>
            </a:r>
            <a:r>
              <a:rPr lang="cs-CZ" baseline="0" dirty="0" err="1" smtClean="0"/>
              <a:t>unhappy</a:t>
            </a:r>
            <a:r>
              <a:rPr lang="cs-CZ" baseline="0" dirty="0" smtClean="0"/>
              <a:t> – nešťastný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Formal</a:t>
            </a:r>
            <a:r>
              <a:rPr lang="cs-CZ" baseline="0" dirty="0" smtClean="0"/>
              <a:t> – formální	/</a:t>
            </a:r>
            <a:r>
              <a:rPr lang="cs-CZ" baseline="0" dirty="0" err="1" smtClean="0"/>
              <a:t>informal</a:t>
            </a:r>
            <a:r>
              <a:rPr lang="cs-CZ" baseline="0" dirty="0" smtClean="0"/>
              <a:t> – neformální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Possible</a:t>
            </a:r>
            <a:r>
              <a:rPr lang="cs-CZ" baseline="0" dirty="0" smtClean="0"/>
              <a:t> – možný	/ </a:t>
            </a:r>
            <a:r>
              <a:rPr lang="cs-CZ" baseline="0" dirty="0" err="1" smtClean="0"/>
              <a:t>impossible</a:t>
            </a:r>
            <a:r>
              <a:rPr lang="cs-CZ" baseline="0" dirty="0" smtClean="0"/>
              <a:t> – nemožný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baseline="0" dirty="0" smtClean="0"/>
              <a:t>Opačná činnost: </a:t>
            </a:r>
            <a:r>
              <a:rPr lang="cs-CZ" baseline="0" dirty="0" err="1" smtClean="0"/>
              <a:t>un</a:t>
            </a:r>
            <a:r>
              <a:rPr lang="cs-CZ" baseline="0" dirty="0" smtClean="0"/>
              <a:t>-, dis-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Wrap</a:t>
            </a:r>
            <a:r>
              <a:rPr lang="cs-CZ" baseline="0" dirty="0" smtClean="0"/>
              <a:t> – zabalit	/ </a:t>
            </a:r>
            <a:r>
              <a:rPr lang="cs-CZ" baseline="0" dirty="0" err="1" smtClean="0"/>
              <a:t>unwrap</a:t>
            </a:r>
            <a:r>
              <a:rPr lang="cs-CZ" baseline="0" dirty="0" smtClean="0"/>
              <a:t> – rozbalit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Agree</a:t>
            </a:r>
            <a:r>
              <a:rPr lang="cs-CZ" baseline="0" dirty="0" smtClean="0"/>
              <a:t> – souhlasit	/ </a:t>
            </a:r>
            <a:r>
              <a:rPr lang="cs-CZ" baseline="0" dirty="0" err="1" smtClean="0"/>
              <a:t>disagree</a:t>
            </a:r>
            <a:r>
              <a:rPr lang="cs-CZ" baseline="0" dirty="0" smtClean="0"/>
              <a:t> – nesouhlasit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baseline="0" dirty="0" smtClean="0"/>
              <a:t>Opakovací: re-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Rewrite</a:t>
            </a:r>
            <a:r>
              <a:rPr lang="cs-CZ" baseline="0" dirty="0" smtClean="0"/>
              <a:t> – přepsat</a:t>
            </a:r>
          </a:p>
          <a:p>
            <a:pPr marL="0" indent="0">
              <a:buFontTx/>
              <a:buNone/>
            </a:pPr>
            <a:r>
              <a:rPr lang="cs-CZ" baseline="0" dirty="0" err="1" smtClean="0"/>
              <a:t>Rebuilt</a:t>
            </a:r>
            <a:r>
              <a:rPr lang="cs-CZ" baseline="0" dirty="0" smtClean="0"/>
              <a:t> - přestavět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40D21-6E4B-46E4-B816-06395D4C6D2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00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Dagmar </a:t>
            </a:r>
            <a:r>
              <a:rPr lang="cs-CZ" dirty="0" err="1" smtClean="0">
                <a:solidFill>
                  <a:schemeClr val="tx1"/>
                </a:solidFill>
              </a:rPr>
              <a:t>Andrysová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30.7.2012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VY_22_INOVACE_1_2_25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Tvorba slov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DUM</a:t>
            </a:r>
            <a:r>
              <a:rPr lang="cs-CZ" dirty="0">
                <a:solidFill>
                  <a:schemeClr val="tx1"/>
                </a:solidFill>
              </a:rPr>
              <a:t>; 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Tvorba slov. </a:t>
            </a:r>
            <a:r>
              <a:rPr lang="cs-CZ" dirty="0">
                <a:solidFill>
                  <a:schemeClr val="tx1"/>
                </a:solidFill>
              </a:rPr>
              <a:t>Žáci si interaktivně, ústně i písemně opakují učivo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Angličtina pro jazykové školy II., nakl. </a:t>
            </a:r>
            <a:r>
              <a:rPr lang="cs-CZ" smtClean="0"/>
              <a:t>Fortuna, 2000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slov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Word </a:t>
            </a:r>
            <a:r>
              <a:rPr lang="cs-CZ" dirty="0" err="1" smtClean="0"/>
              <a:t>formation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Konverze</a:t>
            </a:r>
            <a:br>
              <a:rPr lang="cs-CZ" dirty="0" smtClean="0"/>
            </a:br>
            <a:r>
              <a:rPr lang="cs-CZ" dirty="0" smtClean="0"/>
              <a:t>- totéž slovo má funkci dvou a více slovních druhů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/>
              <a:t>Podstatné jméno ve funkci přídavného jména</a:t>
            </a:r>
          </a:p>
          <a:p>
            <a:pPr marL="0" indent="0">
              <a:buNone/>
            </a:pPr>
            <a:r>
              <a:rPr lang="cs-CZ" dirty="0" smtClean="0"/>
              <a:t>Stojí-li několik podstatných jmen za sebou, ve své funkci zůstane jen to poslední, ostatní se stávají jeho přívlastky. Většinou se dají přeložit přídavnými jmény.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/>
              <a:t>s</a:t>
            </a:r>
            <a:r>
              <a:rPr lang="cs-CZ" dirty="0" err="1" smtClean="0"/>
              <a:t>chool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	-	školní rok</a:t>
            </a:r>
          </a:p>
          <a:p>
            <a:pPr>
              <a:buFont typeface="Courier New" pitchFamily="49" charset="0"/>
              <a:buChar char="o"/>
            </a:pPr>
            <a:r>
              <a:rPr lang="cs-CZ" dirty="0"/>
              <a:t>b</a:t>
            </a:r>
            <a:r>
              <a:rPr lang="cs-CZ" dirty="0" smtClean="0"/>
              <a:t>usiness </a:t>
            </a:r>
            <a:r>
              <a:rPr lang="cs-CZ" err="1" smtClean="0"/>
              <a:t>letter</a:t>
            </a:r>
            <a:r>
              <a:rPr lang="cs-CZ"/>
              <a:t> </a:t>
            </a:r>
            <a:r>
              <a:rPr lang="cs-CZ" smtClean="0"/>
              <a:t>	-  	obchodní </a:t>
            </a:r>
            <a:r>
              <a:rPr lang="cs-CZ" dirty="0" smtClean="0"/>
              <a:t>dopis</a:t>
            </a:r>
          </a:p>
          <a:p>
            <a:pPr>
              <a:buFont typeface="Courier New" pitchFamily="49" charset="0"/>
              <a:buChar char="o"/>
            </a:pPr>
            <a:r>
              <a:rPr lang="cs-CZ" dirty="0" err="1"/>
              <a:t>t</a:t>
            </a:r>
            <a:r>
              <a:rPr lang="cs-CZ" dirty="0" err="1" smtClean="0"/>
              <a:t>hree-year-old</a:t>
            </a:r>
            <a:r>
              <a:rPr lang="cs-CZ" dirty="0" smtClean="0"/>
              <a:t> boy </a:t>
            </a:r>
            <a:r>
              <a:rPr lang="cs-CZ" smtClean="0"/>
              <a:t>– </a:t>
            </a:r>
            <a:r>
              <a:rPr lang="cs-CZ" smtClean="0"/>
              <a:t>	tříletý </a:t>
            </a:r>
            <a:r>
              <a:rPr lang="cs-CZ" dirty="0" smtClean="0"/>
              <a:t>chlapec</a:t>
            </a:r>
          </a:p>
          <a:p>
            <a:pPr>
              <a:buFont typeface="Courier New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2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443841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2400" dirty="0"/>
              <a:t>Podstatné jméno ve funkci slovesa a naopak</a:t>
            </a:r>
          </a:p>
          <a:p>
            <a:r>
              <a:rPr lang="cs-CZ" sz="2400" err="1" smtClean="0"/>
              <a:t>work</a:t>
            </a:r>
            <a:r>
              <a:rPr lang="cs-CZ" sz="2400" smtClean="0"/>
              <a:t> </a:t>
            </a:r>
            <a:r>
              <a:rPr lang="cs-CZ" sz="2400" smtClean="0"/>
              <a:t>	– 	práce</a:t>
            </a:r>
            <a:r>
              <a:rPr lang="cs-CZ" sz="2400" dirty="0"/>
              <a:t>, pracovat</a:t>
            </a:r>
          </a:p>
          <a:p>
            <a:r>
              <a:rPr lang="cs-CZ" sz="2400" smtClean="0"/>
              <a:t>call </a:t>
            </a:r>
            <a:r>
              <a:rPr lang="cs-CZ" sz="2400" smtClean="0"/>
              <a:t>	–	volat</a:t>
            </a:r>
            <a:r>
              <a:rPr lang="cs-CZ" sz="2400" dirty="0"/>
              <a:t>, hovor</a:t>
            </a:r>
          </a:p>
          <a:p>
            <a:r>
              <a:rPr lang="cs-CZ" sz="2400" err="1" smtClean="0"/>
              <a:t>dress</a:t>
            </a:r>
            <a:r>
              <a:rPr lang="cs-CZ" sz="2400" smtClean="0"/>
              <a:t> </a:t>
            </a:r>
            <a:r>
              <a:rPr lang="cs-CZ" sz="2400" smtClean="0"/>
              <a:t>	–	oblékat </a:t>
            </a:r>
            <a:r>
              <a:rPr lang="cs-CZ" sz="2400" dirty="0"/>
              <a:t>se, šaty</a:t>
            </a:r>
          </a:p>
          <a:p>
            <a:r>
              <a:rPr lang="cs-CZ" sz="2400" err="1" smtClean="0"/>
              <a:t>wish</a:t>
            </a:r>
            <a:r>
              <a:rPr lang="cs-CZ" sz="2400" smtClean="0"/>
              <a:t> </a:t>
            </a:r>
            <a:r>
              <a:rPr lang="cs-CZ" sz="2400" smtClean="0"/>
              <a:t>	– 	přání</a:t>
            </a:r>
            <a:r>
              <a:rPr lang="cs-CZ" sz="2400" dirty="0"/>
              <a:t>, přát si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2400" dirty="0" smtClean="0"/>
              <a:t>Přídavné </a:t>
            </a:r>
            <a:r>
              <a:rPr lang="cs-CZ" sz="2400" dirty="0"/>
              <a:t>jméno ve funkci podstatného jména</a:t>
            </a:r>
          </a:p>
          <a:p>
            <a:r>
              <a:rPr lang="cs-CZ" sz="2400"/>
              <a:t>Czech </a:t>
            </a:r>
            <a:r>
              <a:rPr lang="cs-CZ" sz="2400" smtClean="0"/>
              <a:t>	– 	český</a:t>
            </a:r>
            <a:r>
              <a:rPr lang="cs-CZ" sz="2400" dirty="0"/>
              <a:t>, čeština, Čech</a:t>
            </a:r>
          </a:p>
          <a:p>
            <a:r>
              <a:rPr lang="cs-CZ" sz="2400" dirty="0" err="1"/>
              <a:t>German</a:t>
            </a:r>
            <a:r>
              <a:rPr lang="cs-CZ" sz="2400" dirty="0"/>
              <a:t> </a:t>
            </a:r>
            <a:r>
              <a:rPr lang="cs-CZ" sz="2400"/>
              <a:t>– </a:t>
            </a:r>
            <a:r>
              <a:rPr lang="cs-CZ" sz="2400" smtClean="0"/>
              <a:t>	německý</a:t>
            </a:r>
            <a:r>
              <a:rPr lang="cs-CZ" sz="2400" dirty="0"/>
              <a:t>, němčina, Němec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cs-CZ" sz="2400" dirty="0"/>
              <a:t>Někdy mají tato slova kolektivní význam a netvoří množné číslo</a:t>
            </a:r>
          </a:p>
          <a:p>
            <a:r>
              <a:rPr lang="cs-CZ" sz="2400" dirty="0" err="1" smtClean="0"/>
              <a:t>old</a:t>
            </a:r>
            <a:r>
              <a:rPr lang="cs-CZ" sz="2400" dirty="0" smtClean="0"/>
              <a:t> </a:t>
            </a:r>
            <a:r>
              <a:rPr lang="cs-CZ" sz="2400" dirty="0"/>
              <a:t>– starý /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old</a:t>
            </a:r>
            <a:r>
              <a:rPr lang="cs-CZ" sz="2400" dirty="0"/>
              <a:t> – staří (lidé)</a:t>
            </a:r>
          </a:p>
          <a:p>
            <a:r>
              <a:rPr lang="cs-CZ" sz="2400" dirty="0" err="1" smtClean="0"/>
              <a:t>rich</a:t>
            </a:r>
            <a:r>
              <a:rPr lang="cs-CZ" sz="2400" dirty="0" smtClean="0"/>
              <a:t> </a:t>
            </a:r>
            <a:r>
              <a:rPr lang="cs-CZ" sz="2400" dirty="0"/>
              <a:t>– bohatý /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rich</a:t>
            </a:r>
            <a:r>
              <a:rPr lang="cs-CZ" sz="2400" dirty="0"/>
              <a:t> – bohatí (lidé</a:t>
            </a:r>
            <a:r>
              <a:rPr lang="cs-CZ" sz="2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Přídavné jméno ve funkci slovesa</a:t>
            </a:r>
          </a:p>
          <a:p>
            <a:r>
              <a:rPr lang="cs-CZ" sz="2400" dirty="0" err="1"/>
              <a:t>c</a:t>
            </a:r>
            <a:r>
              <a:rPr lang="cs-CZ" sz="2400" dirty="0" err="1" smtClean="0"/>
              <a:t>lean</a:t>
            </a:r>
            <a:r>
              <a:rPr lang="cs-CZ" sz="2400" dirty="0" smtClean="0"/>
              <a:t> </a:t>
            </a:r>
            <a:r>
              <a:rPr lang="cs-CZ" sz="2400" smtClean="0"/>
              <a:t>– </a:t>
            </a:r>
            <a:r>
              <a:rPr lang="cs-CZ" sz="2400" smtClean="0"/>
              <a:t>	čistý </a:t>
            </a:r>
            <a:r>
              <a:rPr lang="cs-CZ" sz="2400" dirty="0" smtClean="0"/>
              <a:t>/ čistit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517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Odvozování předponami a příponami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Přípony podstatných jmen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er</a:t>
            </a:r>
            <a:r>
              <a:rPr lang="cs-CZ" dirty="0" smtClean="0"/>
              <a:t> odvozuje od slovesa činitele děje</a:t>
            </a:r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each</a:t>
            </a:r>
            <a:r>
              <a:rPr lang="cs-CZ" dirty="0" smtClean="0"/>
              <a:t> – učit	/ </a:t>
            </a:r>
            <a:r>
              <a:rPr lang="cs-CZ" dirty="0" err="1" smtClean="0"/>
              <a:t>teacher</a:t>
            </a:r>
            <a:r>
              <a:rPr lang="cs-CZ" dirty="0" smtClean="0"/>
              <a:t> – učitel</a:t>
            </a:r>
          </a:p>
          <a:p>
            <a:pPr marL="0" indent="0">
              <a:buNone/>
            </a:pPr>
            <a:r>
              <a:rPr lang="cs-CZ" dirty="0" err="1"/>
              <a:t>w</a:t>
            </a:r>
            <a:r>
              <a:rPr lang="cs-CZ" dirty="0" err="1" smtClean="0"/>
              <a:t>rite</a:t>
            </a:r>
            <a:r>
              <a:rPr lang="cs-CZ" dirty="0" smtClean="0"/>
              <a:t> – psát	/ </a:t>
            </a:r>
            <a:r>
              <a:rPr lang="cs-CZ" dirty="0" err="1" smtClean="0"/>
              <a:t>writer</a:t>
            </a:r>
            <a:r>
              <a:rPr lang="cs-CZ" dirty="0" smtClean="0"/>
              <a:t> – spisovatel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ing</a:t>
            </a:r>
            <a:r>
              <a:rPr lang="cs-CZ" dirty="0" smtClean="0"/>
              <a:t> odvozuje názvy činností</a:t>
            </a:r>
          </a:p>
          <a:p>
            <a:pPr marL="0" indent="0">
              <a:buNone/>
            </a:pPr>
            <a:r>
              <a:rPr lang="cs-CZ" dirty="0" err="1" smtClean="0"/>
              <a:t>write</a:t>
            </a:r>
            <a:r>
              <a:rPr lang="cs-CZ" dirty="0" smtClean="0"/>
              <a:t> – psát 	/ </a:t>
            </a:r>
            <a:r>
              <a:rPr lang="cs-CZ" dirty="0" err="1" smtClean="0"/>
              <a:t>writing</a:t>
            </a:r>
            <a:r>
              <a:rPr lang="cs-CZ" dirty="0" smtClean="0"/>
              <a:t> – psaní</a:t>
            </a:r>
          </a:p>
          <a:p>
            <a:r>
              <a:rPr lang="cs-CZ" dirty="0" smtClean="0"/>
              <a:t>-(</a:t>
            </a:r>
            <a:r>
              <a:rPr lang="cs-CZ" dirty="0" err="1" smtClean="0"/>
              <a:t>at</a:t>
            </a:r>
            <a:r>
              <a:rPr lang="cs-CZ" dirty="0" smtClean="0"/>
              <a:t>)ion odvozuje podstatná jména od sloves</a:t>
            </a:r>
          </a:p>
          <a:p>
            <a:pPr marL="0" indent="0">
              <a:buNone/>
            </a:pPr>
            <a:r>
              <a:rPr lang="cs-CZ" dirty="0" err="1"/>
              <a:t>i</a:t>
            </a:r>
            <a:r>
              <a:rPr lang="cs-CZ" dirty="0" err="1" smtClean="0"/>
              <a:t>nform</a:t>
            </a:r>
            <a:r>
              <a:rPr lang="cs-CZ" dirty="0" smtClean="0"/>
              <a:t> – informovat 	/ </a:t>
            </a:r>
            <a:r>
              <a:rPr lang="cs-CZ" dirty="0" err="1" smtClean="0"/>
              <a:t>information</a:t>
            </a:r>
            <a:r>
              <a:rPr lang="cs-CZ" dirty="0" smtClean="0"/>
              <a:t> -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8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2136339"/>
            <a:ext cx="69847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cs-CZ" sz="2400" dirty="0"/>
              <a:t>-</a:t>
            </a:r>
            <a:r>
              <a:rPr lang="cs-CZ" sz="2800" dirty="0" err="1" smtClean="0"/>
              <a:t>ment</a:t>
            </a:r>
            <a:endParaRPr lang="cs-CZ" sz="2800" dirty="0"/>
          </a:p>
          <a:p>
            <a:r>
              <a:rPr lang="cs-CZ" sz="2800" dirty="0" err="1"/>
              <a:t>develop</a:t>
            </a:r>
            <a:r>
              <a:rPr lang="cs-CZ" sz="2800" dirty="0"/>
              <a:t> – rozvíjet	/ </a:t>
            </a:r>
            <a:r>
              <a:rPr lang="cs-CZ" sz="2800" dirty="0" err="1"/>
              <a:t>development</a:t>
            </a:r>
            <a:r>
              <a:rPr lang="cs-CZ" sz="2800" dirty="0"/>
              <a:t> – rozvoj</a:t>
            </a:r>
          </a:p>
          <a:p>
            <a:r>
              <a:rPr lang="cs-CZ" sz="2800" dirty="0" err="1"/>
              <a:t>employ</a:t>
            </a:r>
            <a:r>
              <a:rPr lang="cs-CZ" sz="2800" dirty="0"/>
              <a:t> – zaměstnat </a:t>
            </a:r>
            <a:r>
              <a:rPr lang="cs-CZ" sz="2800" dirty="0" smtClean="0"/>
              <a:t>/ </a:t>
            </a:r>
            <a:r>
              <a:rPr lang="cs-CZ" sz="2800" dirty="0" err="1"/>
              <a:t>employment</a:t>
            </a:r>
            <a:r>
              <a:rPr lang="cs-CZ" sz="2800" dirty="0"/>
              <a:t> – zaměstnanost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cs-CZ" sz="2800" dirty="0"/>
              <a:t>-</a:t>
            </a:r>
            <a:r>
              <a:rPr lang="cs-CZ" sz="2800" dirty="0" err="1"/>
              <a:t>ess</a:t>
            </a:r>
            <a:r>
              <a:rPr lang="cs-CZ" sz="2800" dirty="0"/>
              <a:t> někdy tvoří ženský protějšek</a:t>
            </a:r>
          </a:p>
          <a:p>
            <a:r>
              <a:rPr lang="cs-CZ" sz="2800" dirty="0" err="1" smtClean="0"/>
              <a:t>waiter</a:t>
            </a:r>
            <a:r>
              <a:rPr lang="cs-CZ" sz="2800" dirty="0" smtClean="0"/>
              <a:t> </a:t>
            </a:r>
            <a:r>
              <a:rPr lang="cs-CZ" sz="2800" dirty="0"/>
              <a:t>– číšník	/ </a:t>
            </a:r>
            <a:r>
              <a:rPr lang="cs-CZ" sz="2800" dirty="0" err="1"/>
              <a:t>waitress</a:t>
            </a:r>
            <a:r>
              <a:rPr lang="cs-CZ" sz="2800" dirty="0"/>
              <a:t> – číšnice</a:t>
            </a:r>
          </a:p>
          <a:p>
            <a:r>
              <a:rPr lang="cs-CZ" sz="2800" dirty="0" err="1" smtClean="0"/>
              <a:t>actor</a:t>
            </a:r>
            <a:r>
              <a:rPr lang="cs-CZ" sz="2800" dirty="0" smtClean="0"/>
              <a:t> </a:t>
            </a:r>
            <a:r>
              <a:rPr lang="cs-CZ" sz="2800" dirty="0"/>
              <a:t>– herec	</a:t>
            </a:r>
            <a:r>
              <a:rPr lang="cs-CZ" sz="2800" dirty="0" smtClean="0"/>
              <a:t>/ </a:t>
            </a:r>
            <a:r>
              <a:rPr lang="cs-CZ" sz="2800" dirty="0" err="1"/>
              <a:t>actress</a:t>
            </a:r>
            <a:r>
              <a:rPr lang="cs-CZ" sz="2800" dirty="0"/>
              <a:t> - herečka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889844"/>
            <a:ext cx="71287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2000" dirty="0"/>
              <a:t>Přípony  tvořící přídavná jména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-al</a:t>
            </a:r>
          </a:p>
          <a:p>
            <a:r>
              <a:rPr lang="cs-CZ" sz="2000" dirty="0" err="1"/>
              <a:t>Agriculture</a:t>
            </a:r>
            <a:r>
              <a:rPr lang="cs-CZ" sz="2000" dirty="0"/>
              <a:t> – zemědělství 	/</a:t>
            </a:r>
            <a:r>
              <a:rPr lang="cs-CZ" sz="2000" dirty="0" err="1"/>
              <a:t>agricultural</a:t>
            </a:r>
            <a:r>
              <a:rPr lang="cs-CZ" sz="2000" dirty="0"/>
              <a:t> – zemědělský</a:t>
            </a:r>
          </a:p>
          <a:p>
            <a:r>
              <a:rPr lang="cs-CZ" sz="2000" dirty="0" err="1"/>
              <a:t>Nature</a:t>
            </a:r>
            <a:r>
              <a:rPr lang="cs-CZ" sz="2000" dirty="0"/>
              <a:t> – příroda	/ natural – přírodní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-</a:t>
            </a:r>
            <a:r>
              <a:rPr lang="cs-CZ" sz="2000" dirty="0" err="1"/>
              <a:t>ic</a:t>
            </a:r>
            <a:r>
              <a:rPr lang="cs-CZ" sz="2000" dirty="0"/>
              <a:t>(al)</a:t>
            </a:r>
          </a:p>
          <a:p>
            <a:r>
              <a:rPr lang="cs-CZ" sz="2000" dirty="0"/>
              <a:t>Celt – Kelt	/ </a:t>
            </a:r>
            <a:r>
              <a:rPr lang="cs-CZ" sz="2000" dirty="0" err="1"/>
              <a:t>Celtic</a:t>
            </a:r>
            <a:r>
              <a:rPr lang="cs-CZ" sz="2000" dirty="0"/>
              <a:t> – keltský</a:t>
            </a:r>
          </a:p>
          <a:p>
            <a:r>
              <a:rPr lang="cs-CZ" sz="2000" dirty="0" err="1"/>
              <a:t>History</a:t>
            </a:r>
            <a:r>
              <a:rPr lang="cs-CZ" sz="2000" dirty="0"/>
              <a:t> – historie	/ </a:t>
            </a:r>
            <a:r>
              <a:rPr lang="cs-CZ" sz="2000" dirty="0" err="1"/>
              <a:t>historical</a:t>
            </a:r>
            <a:r>
              <a:rPr lang="cs-CZ" sz="2000" dirty="0"/>
              <a:t> – historický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-y, -</a:t>
            </a:r>
            <a:r>
              <a:rPr lang="cs-CZ" sz="2000" dirty="0" err="1"/>
              <a:t>ly</a:t>
            </a:r>
            <a:endParaRPr lang="cs-CZ" sz="2000" dirty="0"/>
          </a:p>
          <a:p>
            <a:r>
              <a:rPr lang="cs-CZ" sz="2000" dirty="0" err="1"/>
              <a:t>Day</a:t>
            </a:r>
            <a:r>
              <a:rPr lang="cs-CZ" sz="2000" dirty="0"/>
              <a:t> – den 	/ </a:t>
            </a:r>
            <a:r>
              <a:rPr lang="cs-CZ" sz="2000" dirty="0" err="1"/>
              <a:t>daily</a:t>
            </a:r>
            <a:r>
              <a:rPr lang="cs-CZ" sz="2000" dirty="0"/>
              <a:t> – denní</a:t>
            </a:r>
          </a:p>
          <a:p>
            <a:r>
              <a:rPr lang="cs-CZ" sz="2000" dirty="0" err="1"/>
              <a:t>Rain</a:t>
            </a:r>
            <a:r>
              <a:rPr lang="cs-CZ" sz="2000" dirty="0"/>
              <a:t> – déšť	/ </a:t>
            </a:r>
            <a:r>
              <a:rPr lang="cs-CZ" sz="2000" dirty="0" err="1"/>
              <a:t>rainy</a:t>
            </a:r>
            <a:r>
              <a:rPr lang="cs-CZ" sz="2000" dirty="0"/>
              <a:t> – deštivý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-</a:t>
            </a:r>
            <a:r>
              <a:rPr lang="cs-CZ" sz="2000" dirty="0" err="1"/>
              <a:t>ful</a:t>
            </a:r>
            <a:r>
              <a:rPr lang="cs-CZ" sz="2000" dirty="0"/>
              <a:t>, -</a:t>
            </a:r>
            <a:r>
              <a:rPr lang="cs-CZ" sz="2000" dirty="0" err="1"/>
              <a:t>less</a:t>
            </a:r>
            <a:endParaRPr lang="cs-CZ" sz="2000" dirty="0"/>
          </a:p>
          <a:p>
            <a:r>
              <a:rPr lang="cs-CZ" sz="2000" dirty="0"/>
              <a:t>Use – užitek	/ </a:t>
            </a:r>
            <a:r>
              <a:rPr lang="cs-CZ" sz="2000" dirty="0" err="1"/>
              <a:t>useful</a:t>
            </a:r>
            <a:r>
              <a:rPr lang="cs-CZ" sz="2000" dirty="0"/>
              <a:t> – užitečný  / </a:t>
            </a:r>
            <a:r>
              <a:rPr lang="cs-CZ" sz="2000" dirty="0" err="1"/>
              <a:t>useless</a:t>
            </a:r>
            <a:r>
              <a:rPr lang="cs-CZ" sz="2000" dirty="0"/>
              <a:t> – zbytečný</a:t>
            </a:r>
          </a:p>
          <a:p>
            <a:r>
              <a:rPr lang="cs-CZ" sz="2000" dirty="0" err="1"/>
              <a:t>Pain</a:t>
            </a:r>
            <a:r>
              <a:rPr lang="cs-CZ" sz="2000" dirty="0"/>
              <a:t> – bolest  / </a:t>
            </a:r>
            <a:r>
              <a:rPr lang="cs-CZ" sz="2000" dirty="0" err="1"/>
              <a:t>painful</a:t>
            </a:r>
            <a:r>
              <a:rPr lang="cs-CZ" sz="2000" dirty="0"/>
              <a:t> – bolestivý / </a:t>
            </a:r>
            <a:r>
              <a:rPr lang="cs-CZ" sz="2000" dirty="0" err="1"/>
              <a:t>painless</a:t>
            </a:r>
            <a:r>
              <a:rPr lang="cs-CZ" sz="2000" dirty="0"/>
              <a:t> – bezbolestný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-(a)n pro příslušníky národů</a:t>
            </a:r>
          </a:p>
          <a:p>
            <a:r>
              <a:rPr lang="cs-CZ" sz="2000" dirty="0" err="1"/>
              <a:t>American</a:t>
            </a:r>
            <a:r>
              <a:rPr lang="cs-CZ" sz="2000" dirty="0"/>
              <a:t>, </a:t>
            </a:r>
            <a:r>
              <a:rPr lang="cs-CZ" sz="2000" dirty="0" err="1"/>
              <a:t>Hungarian</a:t>
            </a:r>
            <a:r>
              <a:rPr lang="cs-CZ" sz="2000" dirty="0"/>
              <a:t>, </a:t>
            </a:r>
            <a:r>
              <a:rPr lang="cs-CZ" sz="2000" dirty="0" err="1"/>
              <a:t>Italian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43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59340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2400" dirty="0" smtClean="0"/>
              <a:t>  Předpony</a:t>
            </a:r>
            <a:endParaRPr lang="cs-CZ" sz="24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2400" dirty="0"/>
              <a:t>Záporné: </a:t>
            </a:r>
            <a:r>
              <a:rPr lang="cs-CZ" sz="2400" dirty="0" err="1"/>
              <a:t>un</a:t>
            </a:r>
            <a:r>
              <a:rPr lang="cs-CZ" sz="2400" dirty="0"/>
              <a:t>-, in-, </a:t>
            </a:r>
            <a:r>
              <a:rPr lang="cs-CZ" sz="2400" dirty="0" err="1"/>
              <a:t>im</a:t>
            </a:r>
            <a:r>
              <a:rPr lang="cs-CZ" sz="2400" dirty="0"/>
              <a:t>-, </a:t>
            </a:r>
            <a:r>
              <a:rPr lang="cs-CZ" sz="2400" dirty="0" err="1"/>
              <a:t>il</a:t>
            </a:r>
            <a:r>
              <a:rPr lang="cs-CZ" sz="2400" dirty="0"/>
              <a:t>-, </a:t>
            </a:r>
            <a:r>
              <a:rPr lang="cs-CZ" sz="2400" dirty="0" err="1"/>
              <a:t>ir</a:t>
            </a:r>
            <a:r>
              <a:rPr lang="cs-CZ" sz="2400" dirty="0"/>
              <a:t>-</a:t>
            </a:r>
          </a:p>
          <a:p>
            <a:r>
              <a:rPr lang="cs-CZ" sz="2400" dirty="0" smtClean="0"/>
              <a:t>happy </a:t>
            </a:r>
            <a:r>
              <a:rPr lang="cs-CZ" sz="2400" dirty="0"/>
              <a:t>– šťastný	/ </a:t>
            </a:r>
            <a:r>
              <a:rPr lang="cs-CZ" sz="2400" dirty="0" err="1"/>
              <a:t>unhappy</a:t>
            </a:r>
            <a:r>
              <a:rPr lang="cs-CZ" sz="2400" dirty="0"/>
              <a:t> – nešťastný</a:t>
            </a:r>
          </a:p>
          <a:p>
            <a:r>
              <a:rPr lang="cs-CZ" sz="2400" dirty="0" err="1" smtClean="0"/>
              <a:t>formal</a:t>
            </a:r>
            <a:r>
              <a:rPr lang="cs-CZ" sz="2400" dirty="0" smtClean="0"/>
              <a:t> </a:t>
            </a:r>
            <a:r>
              <a:rPr lang="cs-CZ" sz="2400" dirty="0"/>
              <a:t>– formální	/</a:t>
            </a:r>
            <a:r>
              <a:rPr lang="cs-CZ" sz="2400" dirty="0" err="1"/>
              <a:t>informal</a:t>
            </a:r>
            <a:r>
              <a:rPr lang="cs-CZ" sz="2400" dirty="0"/>
              <a:t> – neformální</a:t>
            </a:r>
          </a:p>
          <a:p>
            <a:r>
              <a:rPr lang="cs-CZ" sz="2400" dirty="0" err="1" smtClean="0"/>
              <a:t>possible</a:t>
            </a:r>
            <a:r>
              <a:rPr lang="cs-CZ" sz="2400" dirty="0" smtClean="0"/>
              <a:t> </a:t>
            </a:r>
            <a:r>
              <a:rPr lang="cs-CZ" sz="2400" dirty="0"/>
              <a:t>– možný	/ </a:t>
            </a:r>
            <a:r>
              <a:rPr lang="cs-CZ" sz="2400" dirty="0" err="1"/>
              <a:t>impossible</a:t>
            </a:r>
            <a:r>
              <a:rPr lang="cs-CZ" sz="2400" dirty="0"/>
              <a:t> – nemožný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2400" dirty="0"/>
              <a:t>Opačná činnost: </a:t>
            </a:r>
            <a:r>
              <a:rPr lang="cs-CZ" sz="2400" dirty="0" err="1"/>
              <a:t>un</a:t>
            </a:r>
            <a:r>
              <a:rPr lang="cs-CZ" sz="2400" dirty="0"/>
              <a:t>-, dis-</a:t>
            </a:r>
          </a:p>
          <a:p>
            <a:r>
              <a:rPr lang="cs-CZ" sz="2400" dirty="0" err="1" smtClean="0"/>
              <a:t>wrap</a:t>
            </a:r>
            <a:r>
              <a:rPr lang="cs-CZ" sz="2400" dirty="0" smtClean="0"/>
              <a:t> </a:t>
            </a:r>
            <a:r>
              <a:rPr lang="cs-CZ" sz="2400" dirty="0"/>
              <a:t>– zabalit	/ </a:t>
            </a:r>
            <a:r>
              <a:rPr lang="cs-CZ" sz="2400" dirty="0" err="1"/>
              <a:t>unwrap</a:t>
            </a:r>
            <a:r>
              <a:rPr lang="cs-CZ" sz="2400" dirty="0"/>
              <a:t> – rozbalit</a:t>
            </a:r>
          </a:p>
          <a:p>
            <a:r>
              <a:rPr lang="cs-CZ" sz="2400" dirty="0" err="1" smtClean="0"/>
              <a:t>agree</a:t>
            </a:r>
            <a:r>
              <a:rPr lang="cs-CZ" sz="2400" dirty="0" smtClean="0"/>
              <a:t> </a:t>
            </a:r>
            <a:r>
              <a:rPr lang="cs-CZ" sz="2400" dirty="0"/>
              <a:t>– souhlasit	/ </a:t>
            </a:r>
            <a:r>
              <a:rPr lang="cs-CZ" sz="2400" dirty="0" err="1"/>
              <a:t>disagree</a:t>
            </a:r>
            <a:r>
              <a:rPr lang="cs-CZ" sz="2400" dirty="0"/>
              <a:t> – nesouhlasit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2400" dirty="0"/>
              <a:t>Opakovací: re-</a:t>
            </a:r>
          </a:p>
          <a:p>
            <a:r>
              <a:rPr lang="cs-CZ" sz="2400" dirty="0" err="1" smtClean="0"/>
              <a:t>rewrite</a:t>
            </a:r>
            <a:r>
              <a:rPr lang="cs-CZ" sz="2400" dirty="0" smtClean="0"/>
              <a:t> </a:t>
            </a:r>
            <a:r>
              <a:rPr lang="cs-CZ" sz="2400" dirty="0"/>
              <a:t>– přepsat</a:t>
            </a:r>
          </a:p>
          <a:p>
            <a:r>
              <a:rPr lang="cs-CZ" sz="2400" dirty="0" err="1" smtClean="0"/>
              <a:t>rebuilt</a:t>
            </a:r>
            <a:r>
              <a:rPr lang="cs-CZ" sz="2400" dirty="0" smtClean="0"/>
              <a:t> </a:t>
            </a:r>
            <a:r>
              <a:rPr lang="cs-CZ" sz="2400" dirty="0"/>
              <a:t>- přestavět</a:t>
            </a:r>
          </a:p>
        </p:txBody>
      </p:sp>
    </p:spTree>
    <p:extLst>
      <p:ext uri="{BB962C8B-B14F-4D97-AF65-F5344CB8AC3E}">
        <p14:creationId xmlns:p14="http://schemas.microsoft.com/office/powerpoint/2010/main" val="33309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Skládání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odvozeným významem:</a:t>
            </a:r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unbathe</a:t>
            </a:r>
            <a:r>
              <a:rPr lang="cs-CZ" dirty="0" smtClean="0"/>
              <a:t> = sun + </a:t>
            </a:r>
            <a:r>
              <a:rPr lang="cs-CZ" dirty="0" err="1" smtClean="0"/>
              <a:t>bathe</a:t>
            </a:r>
            <a:r>
              <a:rPr lang="cs-CZ" dirty="0" smtClean="0"/>
              <a:t>	opalovat se</a:t>
            </a:r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hall</a:t>
            </a:r>
            <a:r>
              <a:rPr lang="cs-CZ" dirty="0" smtClean="0"/>
              <a:t> -	radnice (městská hala)</a:t>
            </a:r>
          </a:p>
          <a:p>
            <a:r>
              <a:rPr lang="cs-CZ" dirty="0" smtClean="0"/>
              <a:t>Měnící význam:</a:t>
            </a:r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trawberry</a:t>
            </a:r>
            <a:r>
              <a:rPr lang="cs-CZ" dirty="0" smtClean="0"/>
              <a:t>  - jahoda (stéblo + bobule)</a:t>
            </a:r>
          </a:p>
          <a:p>
            <a:pPr marL="0" indent="0">
              <a:buNone/>
            </a:pPr>
            <a:r>
              <a:rPr lang="cs-CZ" dirty="0" err="1"/>
              <a:t>h</a:t>
            </a:r>
            <a:r>
              <a:rPr lang="cs-CZ" dirty="0" err="1" smtClean="0"/>
              <a:t>oneymoon</a:t>
            </a:r>
            <a:r>
              <a:rPr lang="cs-CZ" dirty="0" smtClean="0"/>
              <a:t> – líbánky (medový měsíc)</a:t>
            </a:r>
          </a:p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hipyard</a:t>
            </a:r>
            <a:r>
              <a:rPr lang="cs-CZ" dirty="0" smtClean="0"/>
              <a:t> – loděnice (loď + dvůr)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81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252</Words>
  <Application>Microsoft Office PowerPoint</Application>
  <PresentationFormat>Předvádění na obrazovce (4:3)</PresentationFormat>
  <Paragraphs>135</Paragraphs>
  <Slides>10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Prezentace aplikace PowerPoint</vt:lpstr>
      <vt:lpstr>Tvorba slov</vt:lpstr>
      <vt:lpstr>Konverze - totéž slovo má funkci dvou a více slovních druhů</vt:lpstr>
      <vt:lpstr>Prezentace aplikace PowerPoint</vt:lpstr>
      <vt:lpstr>Odvozování předponami a příponami</vt:lpstr>
      <vt:lpstr>Prezentace aplikace PowerPoint</vt:lpstr>
      <vt:lpstr>Prezentace aplikace PowerPoint</vt:lpstr>
      <vt:lpstr>Prezentace aplikace PowerPoint</vt:lpstr>
      <vt:lpstr>Skládání slov</vt:lpstr>
      <vt:lpstr>Seznam použité literatury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Andrysová Dagmar</cp:lastModifiedBy>
  <cp:revision>13</cp:revision>
  <dcterms:created xsi:type="dcterms:W3CDTF">2012-04-12T06:14:10Z</dcterms:created>
  <dcterms:modified xsi:type="dcterms:W3CDTF">2012-08-01T09:04:45Z</dcterms:modified>
</cp:coreProperties>
</file>