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Dagmar </a:t>
            </a:r>
            <a:r>
              <a:rPr lang="cs-CZ" dirty="0" err="1" smtClean="0">
                <a:solidFill>
                  <a:schemeClr val="tx1"/>
                </a:solidFill>
              </a:rPr>
              <a:t>Andrysová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31.7.2012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smtClean="0">
                <a:solidFill>
                  <a:schemeClr val="tx1"/>
                </a:solidFill>
              </a:rPr>
              <a:t>	</a:t>
            </a:r>
            <a:r>
              <a:rPr lang="cs-CZ" smtClean="0">
                <a:solidFill>
                  <a:schemeClr val="tx1"/>
                </a:solidFill>
              </a:rPr>
              <a:t>VY_22_INOVACE_1_2_23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	Vedlejší věty časové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DUM</a:t>
            </a:r>
            <a:r>
              <a:rPr lang="cs-CZ" dirty="0">
                <a:solidFill>
                  <a:schemeClr val="tx1"/>
                </a:solidFill>
              </a:rPr>
              <a:t>; Prezentace slouží k zopakování probraného učiva  </a:t>
            </a:r>
            <a:r>
              <a:rPr lang="cs-CZ" dirty="0" smtClean="0">
                <a:solidFill>
                  <a:schemeClr val="tx1"/>
                </a:solidFill>
              </a:rPr>
              <a:t>Vedlejší věty časové. </a:t>
            </a:r>
            <a:r>
              <a:rPr lang="cs-CZ" dirty="0">
                <a:solidFill>
                  <a:schemeClr val="tx1"/>
                </a:solidFill>
              </a:rPr>
              <a:t>Žáci si interaktivně, ústně i písemně opakují učivo."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Clauses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Vedlejší věty časové</a:t>
            </a:r>
            <a:endParaRPr lang="cs-CZ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Věty směřující do budoucnosti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 tzv. časových spojkách se ve větách </a:t>
            </a:r>
            <a:r>
              <a:rPr lang="cs-CZ" smtClean="0"/>
              <a:t>užívá </a:t>
            </a:r>
            <a:endParaRPr lang="cs-CZ" smtClean="0"/>
          </a:p>
          <a:p>
            <a:pPr marL="45720" indent="0">
              <a:buNone/>
            </a:pPr>
            <a:r>
              <a:rPr lang="cs-CZ" sz="2600">
                <a:solidFill>
                  <a:srgbClr val="0070C0"/>
                </a:solidFill>
              </a:rPr>
              <a:t>	</a:t>
            </a:r>
            <a:r>
              <a:rPr lang="cs-CZ" sz="2600" smtClean="0">
                <a:solidFill>
                  <a:srgbClr val="0070C0"/>
                </a:solidFill>
              </a:rPr>
              <a:t>čas </a:t>
            </a:r>
            <a:r>
              <a:rPr lang="cs-CZ" sz="2600" dirty="0" smtClean="0">
                <a:solidFill>
                  <a:srgbClr val="0070C0"/>
                </a:solidFill>
              </a:rPr>
              <a:t>přítomný</a:t>
            </a:r>
            <a:r>
              <a:rPr lang="cs-CZ" dirty="0" smtClean="0"/>
              <a:t> (místo budoucího).</a:t>
            </a:r>
          </a:p>
          <a:p>
            <a:r>
              <a:rPr lang="cs-CZ" dirty="0" smtClean="0"/>
              <a:t>Spojky:</a:t>
            </a:r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w</a:t>
            </a:r>
            <a:r>
              <a:rPr lang="cs-CZ" dirty="0" err="1" smtClean="0">
                <a:solidFill>
                  <a:srgbClr val="FF0000"/>
                </a:solidFill>
              </a:rPr>
              <a:t>hen</a:t>
            </a: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smtClean="0"/>
              <a:t>			až, když</a:t>
            </a:r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a</a:t>
            </a:r>
            <a:r>
              <a:rPr lang="cs-CZ" dirty="0" err="1" smtClean="0">
                <a:solidFill>
                  <a:srgbClr val="FF0000"/>
                </a:solidFill>
              </a:rPr>
              <a:t>fter</a:t>
            </a:r>
            <a:r>
              <a:rPr lang="cs-CZ" dirty="0" smtClean="0"/>
              <a:t>				až</a:t>
            </a:r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b</a:t>
            </a:r>
            <a:r>
              <a:rPr lang="cs-CZ" dirty="0" err="1" smtClean="0">
                <a:solidFill>
                  <a:srgbClr val="FF0000"/>
                </a:solidFill>
              </a:rPr>
              <a:t>efore</a:t>
            </a: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smtClean="0"/>
              <a:t>	</a:t>
            </a:r>
            <a:r>
              <a:rPr lang="cs-CZ" smtClean="0"/>
              <a:t>	</a:t>
            </a:r>
            <a:r>
              <a:rPr lang="cs-CZ" smtClean="0"/>
              <a:t>	než</a:t>
            </a:r>
            <a:r>
              <a:rPr lang="cs-CZ" dirty="0" smtClean="0"/>
              <a:t>, dříve než</a:t>
            </a:r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t</a:t>
            </a:r>
            <a:r>
              <a:rPr lang="cs-CZ" dirty="0" err="1" smtClean="0">
                <a:solidFill>
                  <a:srgbClr val="FF0000"/>
                </a:solidFill>
              </a:rPr>
              <a:t>ill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until</a:t>
            </a:r>
            <a:r>
              <a:rPr lang="cs-CZ" dirty="0" smtClean="0"/>
              <a:t>			až, dokud ne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s long as</a:t>
            </a:r>
            <a:r>
              <a:rPr lang="cs-CZ" dirty="0" smtClean="0"/>
              <a:t>			pokud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s </a:t>
            </a:r>
            <a:r>
              <a:rPr lang="cs-CZ" dirty="0" err="1" smtClean="0">
                <a:solidFill>
                  <a:srgbClr val="FF0000"/>
                </a:solidFill>
              </a:rPr>
              <a:t>soon</a:t>
            </a:r>
            <a:r>
              <a:rPr lang="cs-CZ" dirty="0" smtClean="0">
                <a:solidFill>
                  <a:srgbClr val="FF0000"/>
                </a:solidFill>
              </a:rPr>
              <a:t> as</a:t>
            </a:r>
            <a:r>
              <a:rPr lang="cs-CZ" dirty="0" smtClean="0"/>
              <a:t>			jakmile</a:t>
            </a:r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w</a:t>
            </a:r>
            <a:r>
              <a:rPr lang="cs-CZ" dirty="0" err="1" smtClean="0">
                <a:solidFill>
                  <a:srgbClr val="FF0000"/>
                </a:solidFill>
              </a:rPr>
              <a:t>hile</a:t>
            </a:r>
            <a:r>
              <a:rPr lang="cs-CZ" dirty="0" smtClean="0"/>
              <a:t>				zatímco, pokud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49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Pomůžu ti, až se vrátím.</a:t>
            </a:r>
          </a:p>
          <a:p>
            <a:pPr marL="0" indent="0">
              <a:buNone/>
            </a:pPr>
            <a:r>
              <a:rPr lang="cs-CZ" dirty="0" smtClean="0"/>
              <a:t>I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help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/ </a:t>
            </a:r>
            <a:r>
              <a:rPr lang="cs-CZ" dirty="0" err="1" smtClean="0">
                <a:solidFill>
                  <a:srgbClr val="FF0000"/>
                </a:solidFill>
              </a:rPr>
              <a:t>after</a:t>
            </a:r>
            <a:r>
              <a:rPr lang="cs-CZ" dirty="0" smtClean="0">
                <a:solidFill>
                  <a:srgbClr val="FF0000"/>
                </a:solidFill>
              </a:rPr>
              <a:t> I </a:t>
            </a:r>
            <a:r>
              <a:rPr lang="cs-CZ" dirty="0" err="1" smtClean="0">
                <a:solidFill>
                  <a:srgbClr val="FF0000"/>
                </a:solidFill>
              </a:rPr>
              <a:t>come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back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Napíšu ti, jakmile (hned když) tam přijedu.</a:t>
            </a:r>
          </a:p>
          <a:p>
            <a:pPr marL="0" indent="0">
              <a:buNone/>
            </a:pPr>
            <a:r>
              <a:rPr lang="cs-CZ" dirty="0" err="1" smtClean="0"/>
              <a:t>I´ll</a:t>
            </a:r>
            <a:r>
              <a:rPr lang="cs-CZ" dirty="0" smtClean="0"/>
              <a:t> </a:t>
            </a:r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as </a:t>
            </a:r>
            <a:r>
              <a:rPr lang="cs-CZ" dirty="0" err="1" smtClean="0">
                <a:solidFill>
                  <a:srgbClr val="FF0000"/>
                </a:solidFill>
              </a:rPr>
              <a:t>soon</a:t>
            </a:r>
            <a:r>
              <a:rPr lang="cs-CZ" dirty="0" smtClean="0">
                <a:solidFill>
                  <a:srgbClr val="FF0000"/>
                </a:solidFill>
              </a:rPr>
              <a:t> as I </a:t>
            </a:r>
            <a:r>
              <a:rPr lang="cs-CZ" dirty="0" err="1" smtClean="0">
                <a:solidFill>
                  <a:srgbClr val="FF0000"/>
                </a:solidFill>
              </a:rPr>
              <a:t>arrive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there</a:t>
            </a:r>
            <a:r>
              <a:rPr lang="cs-CZ" dirty="0" smtClean="0"/>
              <a:t>.</a:t>
            </a:r>
          </a:p>
          <a:p>
            <a:r>
              <a:rPr lang="cs-CZ" dirty="0" smtClean="0"/>
              <a:t>Budu tu sedět dokud to nedokončím.</a:t>
            </a:r>
          </a:p>
          <a:p>
            <a:pPr marL="0" indent="0">
              <a:buNone/>
            </a:pPr>
            <a:r>
              <a:rPr lang="cs-CZ" dirty="0" err="1" smtClean="0"/>
              <a:t>I´ll</a:t>
            </a:r>
            <a:r>
              <a:rPr lang="cs-CZ" dirty="0" smtClean="0"/>
              <a:t> </a:t>
            </a:r>
            <a:r>
              <a:rPr lang="cs-CZ" dirty="0" err="1" smtClean="0"/>
              <a:t>sit</a:t>
            </a:r>
            <a:r>
              <a:rPr lang="cs-CZ" dirty="0" smtClean="0"/>
              <a:t> </a:t>
            </a:r>
            <a:r>
              <a:rPr lang="cs-CZ" dirty="0" err="1" smtClean="0"/>
              <a:t>here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until</a:t>
            </a:r>
            <a:r>
              <a:rPr lang="cs-CZ" dirty="0" smtClean="0">
                <a:solidFill>
                  <a:srgbClr val="FF0000"/>
                </a:solidFill>
              </a:rPr>
              <a:t> I </a:t>
            </a:r>
            <a:r>
              <a:rPr lang="cs-CZ" dirty="0" err="1" smtClean="0">
                <a:solidFill>
                  <a:srgbClr val="FF0000"/>
                </a:solidFill>
              </a:rPr>
              <a:t>finish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it</a:t>
            </a:r>
            <a:r>
              <a:rPr lang="cs-CZ" dirty="0" smtClean="0"/>
              <a:t>.</a:t>
            </a:r>
          </a:p>
          <a:p>
            <a:r>
              <a:rPr lang="cs-CZ" dirty="0" smtClean="0"/>
              <a:t>Kdo ti bude vařit, až bude žena v lázních?</a:t>
            </a:r>
          </a:p>
          <a:p>
            <a:pPr marL="0" indent="0">
              <a:buNone/>
            </a:pP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cook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when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your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wife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spa</a:t>
            </a:r>
            <a:r>
              <a:rPr lang="cs-CZ" dirty="0" smtClean="0"/>
              <a:t>?</a:t>
            </a:r>
          </a:p>
          <a:p>
            <a:r>
              <a:rPr lang="cs-CZ" dirty="0" smtClean="0"/>
              <a:t>Udělám ten večírek než se rodiče vrátí z dovolené.</a:t>
            </a:r>
          </a:p>
          <a:p>
            <a:pPr marL="0" indent="0">
              <a:buNone/>
            </a:pPr>
            <a:r>
              <a:rPr lang="cs-CZ" dirty="0" err="1" smtClean="0"/>
              <a:t>I´ll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party </a:t>
            </a:r>
            <a:r>
              <a:rPr lang="cs-CZ" dirty="0" err="1" smtClean="0">
                <a:solidFill>
                  <a:srgbClr val="FF0000"/>
                </a:solidFill>
              </a:rPr>
              <a:t>before</a:t>
            </a:r>
            <a:r>
              <a:rPr lang="cs-CZ" dirty="0" smtClean="0">
                <a:solidFill>
                  <a:srgbClr val="FF0000"/>
                </a:solidFill>
              </a:rPr>
              <a:t> my </a:t>
            </a:r>
            <a:r>
              <a:rPr lang="cs-CZ" dirty="0" err="1" smtClean="0">
                <a:solidFill>
                  <a:srgbClr val="FF0000"/>
                </a:solidFill>
              </a:rPr>
              <a:t>parents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come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back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holiday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98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Předpřítomný čas po časových spojkách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Dva děje </a:t>
            </a:r>
            <a:r>
              <a:rPr lang="cs-CZ" dirty="0" smtClean="0">
                <a:solidFill>
                  <a:srgbClr val="0070C0"/>
                </a:solidFill>
              </a:rPr>
              <a:t>neprobíhají současně</a:t>
            </a:r>
            <a:r>
              <a:rPr lang="cs-CZ" dirty="0" smtClean="0"/>
              <a:t>, jeden už musí být ukončený.</a:t>
            </a:r>
          </a:p>
          <a:p>
            <a:pPr marL="0" indent="0">
              <a:buNone/>
            </a:pPr>
            <a:r>
              <a:rPr lang="cs-CZ" dirty="0" smtClean="0"/>
              <a:t>Např.:</a:t>
            </a:r>
          </a:p>
          <a:p>
            <a:pPr>
              <a:buFont typeface="Courier New" pitchFamily="49" charset="0"/>
              <a:buChar char="o"/>
            </a:pPr>
            <a:r>
              <a:rPr lang="cs-CZ" dirty="0" err="1" smtClean="0"/>
              <a:t>I´ll</a:t>
            </a:r>
            <a:r>
              <a:rPr lang="cs-CZ" dirty="0" smtClean="0"/>
              <a:t> </a:t>
            </a:r>
            <a:r>
              <a:rPr lang="cs-CZ" dirty="0" err="1" smtClean="0"/>
              <a:t>borrow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book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after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you´ve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finished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it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Půjčím si tu knihu, až ji dočteš.</a:t>
            </a:r>
          </a:p>
          <a:p>
            <a:pPr>
              <a:buFont typeface="Courier New" pitchFamily="49" charset="0"/>
              <a:buChar char="o"/>
            </a:pPr>
            <a:r>
              <a:rPr lang="cs-CZ" dirty="0" err="1">
                <a:solidFill>
                  <a:srgbClr val="FF0000"/>
                </a:solidFill>
              </a:rPr>
              <a:t>W</a:t>
            </a:r>
            <a:r>
              <a:rPr lang="cs-CZ" dirty="0" err="1" smtClean="0">
                <a:solidFill>
                  <a:srgbClr val="FF0000"/>
                </a:solidFill>
              </a:rPr>
              <a:t>hen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I´ve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phoned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Kate, </a:t>
            </a:r>
            <a:r>
              <a:rPr lang="cs-CZ" dirty="0" err="1" smtClean="0"/>
              <a:t>we´ll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dinner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Až (poté co) zavolám Kate, budeme večeřet.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9641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Časové věty v minulosti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Děje </a:t>
            </a:r>
            <a:r>
              <a:rPr lang="cs-CZ" dirty="0" smtClean="0">
                <a:solidFill>
                  <a:srgbClr val="0070C0"/>
                </a:solidFill>
              </a:rPr>
              <a:t>probíhaly současně nebo jeden přerušil druhý </a:t>
            </a:r>
            <a:r>
              <a:rPr lang="cs-CZ" dirty="0" smtClean="0"/>
              <a:t>– čas minulý prostý nebo průběhový:</a:t>
            </a:r>
          </a:p>
          <a:p>
            <a:pPr>
              <a:buFont typeface="Courier New" pitchFamily="49" charset="0"/>
              <a:buChar char="o"/>
            </a:pP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arrived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as </a:t>
            </a:r>
            <a:r>
              <a:rPr lang="cs-CZ" dirty="0" err="1" smtClean="0">
                <a:solidFill>
                  <a:srgbClr val="FF0000"/>
                </a:solidFill>
              </a:rPr>
              <a:t>they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were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leaving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 smtClean="0"/>
              <a:t>Přijeli jsme, (právě) když oni odjížděli.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John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having</a:t>
            </a:r>
            <a:r>
              <a:rPr lang="cs-CZ" dirty="0" smtClean="0"/>
              <a:t> his </a:t>
            </a:r>
            <a:r>
              <a:rPr lang="cs-CZ" dirty="0" err="1" smtClean="0"/>
              <a:t>dinner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when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phone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rang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 smtClean="0"/>
              <a:t>John (právě) večeřel, když zazvonil telefon.</a:t>
            </a:r>
          </a:p>
          <a:p>
            <a:r>
              <a:rPr lang="cs-CZ" dirty="0" smtClean="0"/>
              <a:t>Děj </a:t>
            </a:r>
            <a:r>
              <a:rPr lang="cs-CZ" dirty="0" smtClean="0">
                <a:solidFill>
                  <a:srgbClr val="0070C0"/>
                </a:solidFill>
              </a:rPr>
              <a:t>začal v minulosti a stále trvá </a:t>
            </a:r>
            <a:r>
              <a:rPr lang="cs-CZ" dirty="0" smtClean="0"/>
              <a:t>– spojka </a:t>
            </a:r>
            <a:r>
              <a:rPr lang="cs-CZ" dirty="0" err="1" smtClean="0"/>
              <a:t>since</a:t>
            </a:r>
            <a:r>
              <a:rPr lang="cs-CZ" dirty="0" smtClean="0"/>
              <a:t> a čas předpřítomný v hlavní větě:</a:t>
            </a:r>
          </a:p>
          <a:p>
            <a:pPr>
              <a:buFont typeface="Courier New" pitchFamily="49" charset="0"/>
              <a:buChar char="o"/>
            </a:pPr>
            <a:r>
              <a:rPr lang="cs-CZ" dirty="0" err="1" smtClean="0"/>
              <a:t>I´ve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in </a:t>
            </a:r>
            <a:r>
              <a:rPr lang="cs-CZ" dirty="0" err="1" smtClean="0"/>
              <a:t>politics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since</a:t>
            </a:r>
            <a:r>
              <a:rPr lang="cs-CZ" dirty="0" smtClean="0">
                <a:solidFill>
                  <a:srgbClr val="FF0000"/>
                </a:solidFill>
              </a:rPr>
              <a:t> I </a:t>
            </a:r>
            <a:r>
              <a:rPr lang="cs-CZ" dirty="0" err="1" smtClean="0">
                <a:solidFill>
                  <a:srgbClr val="FF0000"/>
                </a:solidFill>
              </a:rPr>
              <a:t>was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at</a:t>
            </a:r>
            <a:r>
              <a:rPr lang="cs-CZ" dirty="0" smtClean="0"/>
              <a:t> university.</a:t>
            </a:r>
          </a:p>
          <a:p>
            <a:pPr marL="0" indent="0">
              <a:buNone/>
            </a:pPr>
            <a:r>
              <a:rPr lang="cs-CZ" dirty="0" smtClean="0"/>
              <a:t>Jsem v politice od doby, kdy jsem studoval na VŠ.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Jeden děj předcházel druhému </a:t>
            </a:r>
            <a:r>
              <a:rPr lang="cs-CZ" dirty="0" smtClean="0"/>
              <a:t>– čas předminulý ve vedlejší větě: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He </a:t>
            </a:r>
            <a:r>
              <a:rPr lang="cs-CZ" dirty="0" err="1" smtClean="0"/>
              <a:t>hadn´t</a:t>
            </a:r>
            <a:r>
              <a:rPr lang="cs-CZ" dirty="0" smtClean="0"/>
              <a:t> </a:t>
            </a:r>
            <a:r>
              <a:rPr lang="cs-CZ" dirty="0" err="1" smtClean="0"/>
              <a:t>cried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since</a:t>
            </a:r>
            <a:r>
              <a:rPr lang="cs-CZ" dirty="0" smtClean="0">
                <a:solidFill>
                  <a:srgbClr val="FF0000"/>
                </a:solidFill>
              </a:rPr>
              <a:t> he </a:t>
            </a:r>
            <a:r>
              <a:rPr lang="cs-CZ" dirty="0" err="1" smtClean="0">
                <a:solidFill>
                  <a:srgbClr val="FF0000"/>
                </a:solidFill>
              </a:rPr>
              <a:t>was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a boy </a:t>
            </a:r>
            <a:r>
              <a:rPr lang="cs-CZ" dirty="0" err="1" smtClean="0"/>
              <a:t>of</a:t>
            </a:r>
            <a:r>
              <a:rPr lang="cs-CZ" dirty="0" smtClean="0"/>
              <a:t> 11.</a:t>
            </a:r>
          </a:p>
          <a:p>
            <a:pPr marL="0" indent="0">
              <a:buNone/>
            </a:pPr>
            <a:r>
              <a:rPr lang="cs-CZ" dirty="0" smtClean="0"/>
              <a:t>Neplakal od doby, kdy mu bylo 11.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42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použité literatury: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err="1" smtClean="0"/>
              <a:t>Intermediate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Grammar</a:t>
            </a:r>
            <a:r>
              <a:rPr lang="cs-CZ" dirty="0" smtClean="0"/>
              <a:t>, nakl. </a:t>
            </a:r>
            <a:r>
              <a:rPr lang="cs-CZ" dirty="0" err="1" smtClean="0"/>
              <a:t>Collins</a:t>
            </a:r>
            <a:r>
              <a:rPr lang="cs-CZ" dirty="0" smtClean="0"/>
              <a:t> </a:t>
            </a:r>
            <a:r>
              <a:rPr lang="cs-CZ" dirty="0" err="1" smtClean="0"/>
              <a:t>Cobuild</a:t>
            </a:r>
            <a:r>
              <a:rPr lang="cs-CZ" dirty="0" smtClean="0"/>
              <a:t>, 2004</a:t>
            </a:r>
          </a:p>
          <a:p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Grammar</a:t>
            </a:r>
            <a:r>
              <a:rPr lang="cs-CZ" dirty="0" smtClean="0"/>
              <a:t> in Use, nakl. Cambridge, 2009</a:t>
            </a:r>
          </a:p>
          <a:p>
            <a:r>
              <a:rPr lang="cs-CZ" dirty="0" err="1" smtClean="0"/>
              <a:t>Angičtina</a:t>
            </a:r>
            <a:r>
              <a:rPr lang="cs-CZ" dirty="0" smtClean="0"/>
              <a:t> pro jazykové školy II., nakl. </a:t>
            </a:r>
            <a:r>
              <a:rPr lang="cs-CZ" smtClean="0"/>
              <a:t>Fortuna, 2000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120770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87</TotalTime>
  <Words>347</Words>
  <Application>Microsoft Office PowerPoint</Application>
  <PresentationFormat>Předvádění na obrazovce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Aerodynamika</vt:lpstr>
      <vt:lpstr>Prezentace aplikace PowerPoint</vt:lpstr>
      <vt:lpstr>Vedlejší věty časové</vt:lpstr>
      <vt:lpstr>Věty směřující do budoucnosti</vt:lpstr>
      <vt:lpstr>Příklady  </vt:lpstr>
      <vt:lpstr>Předpřítomný čas po časových spojkách</vt:lpstr>
      <vt:lpstr>Časové věty v minulosti</vt:lpstr>
      <vt:lpstr>Seznam použité literatury: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Andrysová Dagmar</cp:lastModifiedBy>
  <cp:revision>9</cp:revision>
  <dcterms:created xsi:type="dcterms:W3CDTF">2012-04-12T06:14:10Z</dcterms:created>
  <dcterms:modified xsi:type="dcterms:W3CDTF">2012-08-01T08:43:06Z</dcterms:modified>
</cp:coreProperties>
</file>