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Dagmar </a:t>
            </a:r>
            <a:r>
              <a:rPr lang="cs-CZ" dirty="0" err="1" smtClean="0">
                <a:solidFill>
                  <a:schemeClr val="tx1"/>
                </a:solidFill>
              </a:rPr>
              <a:t>Andrysová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30.7.2012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smtClean="0">
                <a:solidFill>
                  <a:schemeClr val="tx1"/>
                </a:solidFill>
              </a:rPr>
              <a:t>	VY_22_INOVACE_1_2_21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	Rozkazovací způsob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DUM</a:t>
            </a:r>
            <a:r>
              <a:rPr lang="cs-CZ" dirty="0">
                <a:solidFill>
                  <a:schemeClr val="tx1"/>
                </a:solidFill>
              </a:rPr>
              <a:t>; Prezentace slouží k zopakování probraného učiva  </a:t>
            </a:r>
            <a:r>
              <a:rPr lang="cs-CZ" dirty="0" smtClean="0">
                <a:solidFill>
                  <a:schemeClr val="tx1"/>
                </a:solidFill>
              </a:rPr>
              <a:t>Rozkazovací způsob. </a:t>
            </a:r>
            <a:r>
              <a:rPr lang="cs-CZ" dirty="0">
                <a:solidFill>
                  <a:schemeClr val="tx1"/>
                </a:solidFill>
              </a:rPr>
              <a:t>Žáci si interaktivně, ústně i písemně opakují učivo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Rozkazovací způsob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Imperative and</a:t>
            </a:r>
            <a:r>
              <a:rPr lang="cs-CZ" dirty="0" smtClean="0"/>
              <a:t> “</a:t>
            </a:r>
            <a:r>
              <a:rPr lang="en-US" noProof="1" smtClean="0"/>
              <a:t>let“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Rozkazovací způsob</a:t>
            </a:r>
            <a:br>
              <a:rPr lang="cs-CZ" dirty="0" smtClean="0"/>
            </a:br>
            <a:r>
              <a:rPr lang="cs-CZ" dirty="0" smtClean="0"/>
              <a:t>(příkazy a zákazy pro druhou osobu)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Rozkazovací věta </a:t>
            </a:r>
            <a:r>
              <a:rPr lang="cs-CZ" sz="3600" dirty="0" smtClean="0">
                <a:solidFill>
                  <a:srgbClr val="FF0000"/>
                </a:solidFill>
              </a:rPr>
              <a:t>začíná infinitivem </a:t>
            </a:r>
            <a:r>
              <a:rPr lang="cs-CZ" dirty="0" smtClean="0"/>
              <a:t>(bez </a:t>
            </a:r>
            <a:r>
              <a:rPr lang="cs-CZ" i="1" dirty="0" smtClean="0"/>
              <a:t>to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Come</a:t>
            </a:r>
            <a:r>
              <a:rPr lang="cs-CZ" dirty="0" smtClean="0"/>
              <a:t> to my place.	(přijď/</a:t>
            </a:r>
            <a:r>
              <a:rPr lang="cs-CZ" dirty="0" err="1" smtClean="0"/>
              <a:t>te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Start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bell </a:t>
            </a:r>
            <a:r>
              <a:rPr lang="cs-CZ" dirty="0" err="1" smtClean="0"/>
              <a:t>rings</a:t>
            </a:r>
            <a:r>
              <a:rPr lang="cs-CZ" dirty="0" smtClean="0"/>
              <a:t>.	(začni/začněte)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Store</a:t>
            </a:r>
            <a:r>
              <a:rPr lang="cs-CZ" dirty="0" smtClean="0"/>
              <a:t> in a dry place. 	(skladuj/</a:t>
            </a:r>
            <a:r>
              <a:rPr lang="cs-CZ" dirty="0" err="1" smtClean="0"/>
              <a:t>te</a:t>
            </a:r>
            <a:r>
              <a:rPr lang="cs-CZ" dirty="0" smtClean="0"/>
              <a:t>)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Pro </a:t>
            </a:r>
            <a:r>
              <a:rPr lang="cs-CZ" dirty="0" smtClean="0">
                <a:solidFill>
                  <a:srgbClr val="0070C0"/>
                </a:solidFill>
              </a:rPr>
              <a:t>zdůraznění rozkazu </a:t>
            </a:r>
            <a:r>
              <a:rPr lang="cs-CZ" dirty="0" smtClean="0"/>
              <a:t>se používá </a:t>
            </a:r>
            <a:r>
              <a:rPr lang="cs-CZ" i="1" dirty="0" smtClean="0">
                <a:solidFill>
                  <a:srgbClr val="0070C0"/>
                </a:solidFill>
              </a:rPr>
              <a:t>do</a:t>
            </a:r>
            <a:r>
              <a:rPr lang="cs-CZ" dirty="0" smtClean="0"/>
              <a:t> na začátku věty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Do stop </a:t>
            </a:r>
            <a:r>
              <a:rPr lang="cs-CZ" dirty="0" err="1" smtClean="0"/>
              <a:t>crying</a:t>
            </a:r>
            <a:r>
              <a:rPr lang="cs-CZ" dirty="0" smtClean="0"/>
              <a:t>.	(opravdu přestaň)</a:t>
            </a:r>
          </a:p>
          <a:p>
            <a:r>
              <a:rPr lang="cs-CZ" dirty="0" smtClean="0"/>
              <a:t>Záporný rozkaz (</a:t>
            </a:r>
            <a:r>
              <a:rPr lang="cs-CZ" dirty="0" smtClean="0">
                <a:solidFill>
                  <a:srgbClr val="00B050"/>
                </a:solidFill>
              </a:rPr>
              <a:t>zákaz</a:t>
            </a:r>
            <a:r>
              <a:rPr lang="cs-CZ" dirty="0" smtClean="0"/>
              <a:t>) začíná </a:t>
            </a:r>
            <a:r>
              <a:rPr lang="cs-CZ" i="1" dirty="0" smtClean="0">
                <a:solidFill>
                  <a:srgbClr val="00B050"/>
                </a:solidFill>
              </a:rPr>
              <a:t>do not, </a:t>
            </a:r>
            <a:r>
              <a:rPr lang="cs-CZ" i="1" dirty="0" err="1" smtClean="0">
                <a:solidFill>
                  <a:srgbClr val="00B050"/>
                </a:solidFill>
              </a:rPr>
              <a:t>don´t</a:t>
            </a:r>
            <a:r>
              <a:rPr lang="cs-CZ" i="1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nebo </a:t>
            </a:r>
            <a:r>
              <a:rPr lang="cs-CZ" i="1" dirty="0" err="1" smtClean="0">
                <a:solidFill>
                  <a:srgbClr val="00B050"/>
                </a:solidFill>
              </a:rPr>
              <a:t>never</a:t>
            </a:r>
            <a:r>
              <a:rPr lang="cs-CZ" i="1" dirty="0" smtClean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Do not </a:t>
            </a:r>
            <a:r>
              <a:rPr lang="cs-CZ" dirty="0" err="1" smtClean="0">
                <a:solidFill>
                  <a:srgbClr val="00B050"/>
                </a:solidFill>
              </a:rPr>
              <a:t>write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to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textbooks</a:t>
            </a:r>
            <a:r>
              <a:rPr lang="cs-CZ" dirty="0" smtClean="0"/>
              <a:t>.	(nepiš/</a:t>
            </a:r>
            <a:r>
              <a:rPr lang="cs-CZ" dirty="0" err="1" smtClean="0"/>
              <a:t>te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Don´t</a:t>
            </a:r>
            <a:r>
              <a:rPr lang="cs-CZ" dirty="0" smtClean="0">
                <a:solidFill>
                  <a:srgbClr val="00B050"/>
                </a:solidFill>
              </a:rPr>
              <a:t> go </a:t>
            </a:r>
            <a:r>
              <a:rPr lang="cs-CZ" dirty="0" smtClean="0"/>
              <a:t>so fast.	(nejezdi/</a:t>
            </a:r>
            <a:r>
              <a:rPr lang="cs-CZ" dirty="0" err="1" smtClean="0"/>
              <a:t>ěte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Never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sleep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drive.	(nikdy nespi)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6287184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Žádost nebo </a:t>
            </a:r>
            <a:r>
              <a:rPr lang="cs-CZ" dirty="0" smtClean="0">
                <a:solidFill>
                  <a:srgbClr val="FF0000"/>
                </a:solidFill>
              </a:rPr>
              <a:t>příkaz</a:t>
            </a:r>
            <a:r>
              <a:rPr lang="cs-CZ" dirty="0" smtClean="0"/>
              <a:t> ať někdo něco udělá (nepříliš zdvořilé)</a:t>
            </a:r>
          </a:p>
          <a:p>
            <a:pPr marL="0" indent="0">
              <a:buNone/>
            </a:pPr>
            <a:r>
              <a:rPr lang="cs-CZ" dirty="0" err="1" smtClean="0"/>
              <a:t>Pass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salt.</a:t>
            </a:r>
          </a:p>
          <a:p>
            <a:pPr marL="0" indent="0">
              <a:buNone/>
            </a:pPr>
            <a:r>
              <a:rPr lang="cs-CZ" dirty="0" err="1" smtClean="0"/>
              <a:t>Hurry</a:t>
            </a:r>
            <a:r>
              <a:rPr lang="cs-CZ" dirty="0" smtClean="0"/>
              <a:t> up!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Rady, varování</a:t>
            </a:r>
          </a:p>
          <a:p>
            <a:pPr marL="0" indent="0">
              <a:buNone/>
            </a:pPr>
            <a:r>
              <a:rPr lang="cs-CZ" dirty="0" smtClean="0"/>
              <a:t>Mind </a:t>
            </a:r>
            <a:r>
              <a:rPr lang="cs-CZ" dirty="0" err="1" smtClean="0"/>
              <a:t>the</a:t>
            </a:r>
            <a:r>
              <a:rPr lang="cs-CZ" dirty="0" smtClean="0"/>
              <a:t> step. </a:t>
            </a:r>
          </a:p>
          <a:p>
            <a:pPr marL="0" indent="0">
              <a:buNone/>
            </a:pPr>
            <a:r>
              <a:rPr lang="cs-CZ" dirty="0" err="1" smtClean="0"/>
              <a:t>Take</a:t>
            </a:r>
            <a:r>
              <a:rPr lang="cs-CZ" dirty="0" smtClean="0"/>
              <a:t> care.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Instrukce</a:t>
            </a:r>
            <a:r>
              <a:rPr lang="cs-CZ" dirty="0" smtClean="0"/>
              <a:t>, jak něco udělat</a:t>
            </a:r>
          </a:p>
          <a:p>
            <a:pPr marL="0" indent="0">
              <a:buNone/>
            </a:pPr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salt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pot.</a:t>
            </a:r>
          </a:p>
          <a:p>
            <a:pPr marL="0" indent="0">
              <a:buNone/>
            </a:pPr>
            <a:r>
              <a:rPr lang="cs-CZ" dirty="0" smtClean="0"/>
              <a:t>Go </a:t>
            </a:r>
            <a:r>
              <a:rPr lang="cs-CZ" dirty="0" err="1" smtClean="0"/>
              <a:t>straight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 and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turn</a:t>
            </a:r>
            <a:r>
              <a:rPr lang="cs-CZ" dirty="0" smtClean="0"/>
              <a:t> </a:t>
            </a:r>
            <a:r>
              <a:rPr lang="cs-CZ" dirty="0" err="1" smtClean="0"/>
              <a:t>left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Písemné instrukce </a:t>
            </a:r>
            <a:r>
              <a:rPr lang="cs-CZ" dirty="0" smtClean="0"/>
              <a:t>na zboží, návody k použití, varování na veřejných místech (bývají stručné)</a:t>
            </a:r>
          </a:p>
          <a:p>
            <a:pPr marL="0" indent="0">
              <a:buNone/>
            </a:pPr>
            <a:r>
              <a:rPr lang="cs-CZ" dirty="0" err="1" smtClean="0"/>
              <a:t>Reduce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speed.</a:t>
            </a:r>
          </a:p>
          <a:p>
            <a:pPr marL="0" indent="0">
              <a:buNone/>
            </a:pPr>
            <a:r>
              <a:rPr lang="cs-CZ" dirty="0" smtClean="0"/>
              <a:t>In </a:t>
            </a:r>
            <a:r>
              <a:rPr lang="cs-CZ" dirty="0" err="1" smtClean="0"/>
              <a:t>emergency</a:t>
            </a:r>
            <a:r>
              <a:rPr lang="cs-CZ" dirty="0" smtClean="0"/>
              <a:t> call 112.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468397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Rozkazy s „let“</a:t>
            </a:r>
            <a:br>
              <a:rPr lang="cs-CZ" dirty="0" smtClean="0"/>
            </a:br>
            <a:r>
              <a:rPr lang="cs-CZ" dirty="0" smtClean="0"/>
              <a:t>(nabídky, návrhy, příkazy pro 3.osoby)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 smtClean="0"/>
              <a:t>Let </a:t>
            </a:r>
            <a:r>
              <a:rPr lang="cs-CZ" i="1" dirty="0" err="1" smtClean="0"/>
              <a:t>me</a:t>
            </a:r>
            <a:r>
              <a:rPr lang="cs-CZ" i="1" dirty="0" smtClean="0"/>
              <a:t> + infinitive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FF0000"/>
                </a:solidFill>
              </a:rPr>
              <a:t>nabízím, že něco udělám</a:t>
            </a:r>
          </a:p>
          <a:p>
            <a:pPr marL="0" indent="0">
              <a:buNone/>
            </a:pPr>
            <a:r>
              <a:rPr lang="cs-CZ" dirty="0"/>
              <a:t>L</a:t>
            </a:r>
            <a:r>
              <a:rPr lang="cs-CZ" dirty="0" smtClean="0"/>
              <a:t>et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coat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Let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give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details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Let </a:t>
            </a:r>
            <a:r>
              <a:rPr lang="cs-CZ" i="1" dirty="0" err="1" smtClean="0"/>
              <a:t>us</a:t>
            </a:r>
            <a:r>
              <a:rPr lang="cs-CZ" i="1" dirty="0" smtClean="0"/>
              <a:t> (</a:t>
            </a:r>
            <a:r>
              <a:rPr lang="cs-CZ" i="1" dirty="0" err="1" smtClean="0"/>
              <a:t>let´s</a:t>
            </a:r>
            <a:r>
              <a:rPr lang="cs-CZ" i="1" dirty="0" smtClean="0"/>
              <a:t>) + infinitive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FF0000"/>
                </a:solidFill>
              </a:rPr>
              <a:t>navrhuji společnou činnost </a:t>
            </a:r>
            <a:r>
              <a:rPr lang="cs-CZ" dirty="0" smtClean="0"/>
              <a:t>(nezkrácený tvar je formální)</a:t>
            </a:r>
          </a:p>
          <a:p>
            <a:pPr marL="0" indent="0">
              <a:buNone/>
            </a:pPr>
            <a:r>
              <a:rPr lang="cs-CZ" dirty="0" err="1" smtClean="0"/>
              <a:t>Let´s</a:t>
            </a:r>
            <a:r>
              <a:rPr lang="cs-CZ" dirty="0" smtClean="0"/>
              <a:t> go </a:t>
            </a:r>
            <a:r>
              <a:rPr lang="cs-CZ" dirty="0" err="1" smtClean="0"/>
              <a:t>outside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Let´s</a:t>
            </a:r>
            <a:r>
              <a:rPr lang="cs-CZ" dirty="0" smtClean="0"/>
              <a:t> </a:t>
            </a:r>
            <a:r>
              <a:rPr lang="cs-CZ" dirty="0" err="1" smtClean="0"/>
              <a:t>sing</a:t>
            </a:r>
            <a:r>
              <a:rPr lang="cs-CZ" dirty="0" smtClean="0"/>
              <a:t> a song.</a:t>
            </a:r>
          </a:p>
          <a:p>
            <a:r>
              <a:rPr lang="cs-CZ" i="1" dirty="0" smtClean="0"/>
              <a:t>Let </a:t>
            </a:r>
            <a:r>
              <a:rPr lang="cs-CZ" i="1" dirty="0" err="1" smtClean="0"/>
              <a:t>him</a:t>
            </a:r>
            <a:r>
              <a:rPr lang="cs-CZ" i="1" dirty="0" smtClean="0"/>
              <a:t>/her/</a:t>
            </a:r>
            <a:r>
              <a:rPr lang="cs-CZ" i="1" dirty="0" err="1" smtClean="0"/>
              <a:t>them</a:t>
            </a:r>
            <a:r>
              <a:rPr lang="cs-CZ" i="1" dirty="0" smtClean="0"/>
              <a:t>/Tom… + infinitive = </a:t>
            </a:r>
            <a:r>
              <a:rPr lang="cs-CZ" dirty="0" smtClean="0">
                <a:solidFill>
                  <a:srgbClr val="FF0000"/>
                </a:solidFill>
              </a:rPr>
              <a:t>Ať on/ona/oni…. </a:t>
            </a:r>
            <a:r>
              <a:rPr lang="cs-CZ" dirty="0">
                <a:solidFill>
                  <a:srgbClr val="FF0000"/>
                </a:solidFill>
              </a:rPr>
              <a:t>n</a:t>
            </a:r>
            <a:r>
              <a:rPr lang="cs-CZ" dirty="0" smtClean="0">
                <a:solidFill>
                  <a:srgbClr val="FF0000"/>
                </a:solidFill>
              </a:rPr>
              <a:t>ěco udělá</a:t>
            </a:r>
            <a:r>
              <a:rPr lang="cs-CZ" dirty="0" smtClean="0"/>
              <a:t> (nech/</a:t>
            </a:r>
            <a:r>
              <a:rPr lang="cs-CZ" dirty="0" err="1" smtClean="0"/>
              <a:t>te</a:t>
            </a:r>
            <a:r>
              <a:rPr lang="cs-CZ" dirty="0" smtClean="0"/>
              <a:t> je to udělat)</a:t>
            </a:r>
          </a:p>
          <a:p>
            <a:pPr marL="0" indent="0">
              <a:buNone/>
            </a:pPr>
            <a:r>
              <a:rPr lang="cs-CZ" dirty="0" smtClean="0"/>
              <a:t>Let Peter (</a:t>
            </a:r>
            <a:r>
              <a:rPr lang="cs-CZ" dirty="0" err="1" smtClean="0"/>
              <a:t>him</a:t>
            </a:r>
            <a:r>
              <a:rPr lang="cs-CZ" dirty="0" smtClean="0"/>
              <a:t>) </a:t>
            </a:r>
            <a:r>
              <a:rPr lang="cs-CZ" dirty="0" err="1" smtClean="0"/>
              <a:t>have</a:t>
            </a:r>
            <a:r>
              <a:rPr lang="cs-CZ" dirty="0" smtClean="0"/>
              <a:t> a </a:t>
            </a:r>
            <a:r>
              <a:rPr lang="cs-CZ" dirty="0" err="1" smtClean="0"/>
              <a:t>look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Let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jackets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8028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Zápor a zdůraznění „let“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Zdůraznění návrhu začne </a:t>
            </a:r>
            <a:r>
              <a:rPr lang="cs-CZ" i="1" dirty="0" smtClean="0"/>
              <a:t>do</a:t>
            </a:r>
          </a:p>
          <a:p>
            <a:pPr marL="0" indent="0">
              <a:buNone/>
            </a:pPr>
            <a:r>
              <a:rPr lang="cs-CZ" dirty="0" smtClean="0"/>
              <a:t>Do </a:t>
            </a:r>
            <a:r>
              <a:rPr lang="cs-CZ" dirty="0" err="1" smtClean="0"/>
              <a:t>let´s</a:t>
            </a:r>
            <a:r>
              <a:rPr lang="cs-CZ" dirty="0" smtClean="0"/>
              <a:t> </a:t>
            </a:r>
            <a:r>
              <a:rPr lang="cs-CZ" dirty="0" err="1" smtClean="0"/>
              <a:t>take</a:t>
            </a:r>
            <a:r>
              <a:rPr lang="cs-CZ" dirty="0" smtClean="0"/>
              <a:t> a taxi.</a:t>
            </a:r>
          </a:p>
          <a:p>
            <a:pPr marL="0" indent="0">
              <a:buNone/>
            </a:pPr>
            <a:r>
              <a:rPr lang="cs-CZ" dirty="0" smtClean="0"/>
              <a:t>Do </a:t>
            </a:r>
            <a:r>
              <a:rPr lang="cs-CZ" dirty="0" err="1" smtClean="0"/>
              <a:t>let´s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a pizza.</a:t>
            </a:r>
          </a:p>
          <a:p>
            <a:r>
              <a:rPr lang="cs-CZ" dirty="0" smtClean="0"/>
              <a:t>Záporný návrh – </a:t>
            </a:r>
            <a:r>
              <a:rPr lang="cs-CZ" i="1" dirty="0" err="1" smtClean="0"/>
              <a:t>let´s</a:t>
            </a:r>
            <a:r>
              <a:rPr lang="cs-CZ" i="1" dirty="0" smtClean="0"/>
              <a:t> not / </a:t>
            </a:r>
            <a:r>
              <a:rPr lang="cs-CZ" i="1" dirty="0" err="1" smtClean="0"/>
              <a:t>don´t</a:t>
            </a:r>
            <a:r>
              <a:rPr lang="cs-CZ" i="1" dirty="0" smtClean="0"/>
              <a:t> </a:t>
            </a:r>
            <a:r>
              <a:rPr lang="cs-CZ" i="1" dirty="0" err="1" smtClean="0"/>
              <a:t>let´s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r>
              <a:rPr lang="cs-CZ" dirty="0" err="1" smtClean="0"/>
              <a:t>Let´s</a:t>
            </a:r>
            <a:r>
              <a:rPr lang="cs-CZ" dirty="0" smtClean="0"/>
              <a:t> not talk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Don´t</a:t>
            </a:r>
            <a:r>
              <a:rPr lang="cs-CZ" dirty="0" smtClean="0"/>
              <a:t> </a:t>
            </a:r>
            <a:r>
              <a:rPr lang="cs-CZ" dirty="0" err="1" smtClean="0"/>
              <a:t>let´s</a:t>
            </a:r>
            <a:r>
              <a:rPr lang="cs-CZ" dirty="0" smtClean="0"/>
              <a:t> do </a:t>
            </a:r>
            <a:r>
              <a:rPr lang="cs-CZ" dirty="0" err="1" smtClean="0"/>
              <a:t>it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3693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Intermediate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Grammar</a:t>
            </a:r>
            <a:r>
              <a:rPr lang="cs-CZ" dirty="0" smtClean="0"/>
              <a:t>, nakl. </a:t>
            </a:r>
            <a:r>
              <a:rPr lang="cs-CZ" dirty="0" err="1" smtClean="0"/>
              <a:t>Collins</a:t>
            </a:r>
            <a:r>
              <a:rPr lang="cs-CZ" dirty="0" smtClean="0"/>
              <a:t> </a:t>
            </a:r>
            <a:r>
              <a:rPr lang="cs-CZ" dirty="0" err="1" smtClean="0"/>
              <a:t>Cobuild</a:t>
            </a:r>
            <a:r>
              <a:rPr lang="cs-CZ" smtClean="0"/>
              <a:t>, 2004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902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66</TotalTime>
  <Words>254</Words>
  <Application>Microsoft Office PowerPoint</Application>
  <PresentationFormat>Předvádění na obrazovce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Snímek 1</vt:lpstr>
      <vt:lpstr>Rozkazovací způsob</vt:lpstr>
      <vt:lpstr>Rozkazovací způsob (příkazy a zákazy pro druhou osobu)</vt:lpstr>
      <vt:lpstr>Použití rozkazu</vt:lpstr>
      <vt:lpstr>Rozkazy s „let“ (nabídky, návrhy, příkazy pro 3.osoby)</vt:lpstr>
      <vt:lpstr>Zápor a zdůraznění „let“</vt:lpstr>
      <vt:lpstr>Použitá 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ana</cp:lastModifiedBy>
  <cp:revision>10</cp:revision>
  <dcterms:created xsi:type="dcterms:W3CDTF">2012-04-12T06:14:10Z</dcterms:created>
  <dcterms:modified xsi:type="dcterms:W3CDTF">2012-09-26T09:13:13Z</dcterms:modified>
</cp:coreProperties>
</file>