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sz="1800" b="1" dirty="0">
                <a:solidFill>
                  <a:schemeClr val="tx1"/>
                </a:solidFill>
              </a:rPr>
              <a:t>Název školy:</a:t>
            </a:r>
            <a:r>
              <a:rPr lang="cs-CZ" sz="1800" dirty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Střední </a:t>
            </a:r>
            <a:r>
              <a:rPr lang="cs-CZ" sz="1800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sz="1800" dirty="0" smtClean="0">
                <a:solidFill>
                  <a:schemeClr val="tx1"/>
                </a:solidFill>
              </a:rPr>
              <a:t>	příspěvková </a:t>
            </a:r>
            <a:r>
              <a:rPr lang="cs-CZ" sz="1800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sz="1800" b="1" dirty="0" smtClean="0">
              <a:solidFill>
                <a:schemeClr val="tx1"/>
              </a:solidFill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</a:rPr>
              <a:t>Autor</a:t>
            </a:r>
            <a:r>
              <a:rPr lang="cs-CZ" sz="1800" b="1" dirty="0">
                <a:solidFill>
                  <a:schemeClr val="tx1"/>
                </a:solidFill>
              </a:rPr>
              <a:t>:</a:t>
            </a:r>
            <a:r>
              <a:rPr lang="cs-CZ" sz="1800" dirty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		Mgr. Pavlína Hůrková</a:t>
            </a:r>
            <a:endParaRPr lang="cs-CZ" sz="1800" b="1" dirty="0" smtClean="0">
              <a:solidFill>
                <a:schemeClr val="tx1"/>
              </a:solidFill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</a:rPr>
              <a:t>Datum</a:t>
            </a:r>
            <a:r>
              <a:rPr lang="cs-CZ" sz="1800" b="1" dirty="0">
                <a:solidFill>
                  <a:schemeClr val="tx1"/>
                </a:solidFill>
              </a:rPr>
              <a:t>:</a:t>
            </a:r>
            <a:r>
              <a:rPr lang="cs-CZ" sz="1800" dirty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		10 .6. 2012</a:t>
            </a:r>
            <a:endParaRPr lang="cs-CZ" sz="1800" b="1" dirty="0" smtClean="0">
              <a:solidFill>
                <a:schemeClr val="tx1"/>
              </a:solidFill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</a:rPr>
              <a:t>Název</a:t>
            </a:r>
            <a:r>
              <a:rPr lang="cs-CZ" sz="1800" b="1" dirty="0">
                <a:solidFill>
                  <a:schemeClr val="tx1"/>
                </a:solidFill>
              </a:rPr>
              <a:t>:</a:t>
            </a:r>
            <a:r>
              <a:rPr lang="cs-CZ" sz="1800" dirty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		VY_22_INOVACE_1.2.15</a:t>
            </a:r>
            <a:endParaRPr lang="cs-CZ" sz="1800" b="1" dirty="0" smtClean="0">
              <a:solidFill>
                <a:schemeClr val="tx1"/>
              </a:solidFill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</a:rPr>
              <a:t>Číslo </a:t>
            </a:r>
            <a:r>
              <a:rPr lang="cs-CZ" sz="1800" b="1" dirty="0">
                <a:solidFill>
                  <a:schemeClr val="tx1"/>
                </a:solidFill>
              </a:rPr>
              <a:t>projektu:</a:t>
            </a:r>
            <a:r>
              <a:rPr lang="cs-CZ" sz="1800" dirty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	CZ.1.07/1.5.00/34.0125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</a:rPr>
              <a:t>Sada:		</a:t>
            </a:r>
            <a:r>
              <a:rPr lang="cs-CZ" sz="1800" dirty="0" smtClean="0">
                <a:solidFill>
                  <a:schemeClr val="tx1"/>
                </a:solidFill>
              </a:rPr>
              <a:t>2 Anglická gramatika</a:t>
            </a:r>
            <a:endParaRPr lang="cs-CZ" sz="1800" b="1" dirty="0">
              <a:solidFill>
                <a:schemeClr val="tx1"/>
              </a:solidFill>
            </a:endParaRPr>
          </a:p>
          <a:p>
            <a:pPr algn="l"/>
            <a:r>
              <a:rPr lang="cs-CZ" sz="1800" b="1" smtClean="0">
                <a:solidFill>
                  <a:schemeClr val="tx1"/>
                </a:solidFill>
              </a:rPr>
              <a:t>Téma</a:t>
            </a:r>
            <a:r>
              <a:rPr lang="cs-CZ" sz="1800" b="1" dirty="0">
                <a:solidFill>
                  <a:schemeClr val="tx1"/>
                </a:solidFill>
              </a:rPr>
              <a:t>:</a:t>
            </a:r>
            <a:r>
              <a:rPr lang="cs-CZ" sz="1800" dirty="0">
                <a:solidFill>
                  <a:schemeClr val="tx1"/>
                </a:solidFill>
              </a:rPr>
              <a:t>  </a:t>
            </a:r>
            <a:r>
              <a:rPr lang="cs-CZ" sz="1800" dirty="0" smtClean="0">
                <a:solidFill>
                  <a:schemeClr val="tx1"/>
                </a:solidFill>
              </a:rPr>
              <a:t>		Číslovky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</a:rPr>
              <a:t>Anotace:  Prezentace slouží jako podpůrný materiál k tématu číslovky. Částečně se jedná o oživení znalostí ze základní školy, některé poznatky jsou pro žáky nové. Cílová skupina: 1.-3. ročník.         </a:t>
            </a:r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b="1" u="sng" dirty="0" smtClean="0"/>
              <a:t>ČÍSLOVKY</a:t>
            </a:r>
            <a:endParaRPr lang="cs-CZ" sz="60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sz="4000" b="1" noProof="1" smtClean="0">
                <a:solidFill>
                  <a:schemeClr val="tx2"/>
                </a:solidFill>
              </a:rPr>
              <a:t>Numbers</a:t>
            </a:r>
          </a:p>
          <a:p>
            <a:pPr algn="ctr">
              <a:buNone/>
            </a:pPr>
            <a:endParaRPr lang="cs-CZ" sz="40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2"/>
                </a:solidFill>
              </a:rPr>
              <a:t>ZÁKLADNÍ  ČÍSLOVKY</a:t>
            </a:r>
            <a:endParaRPr lang="cs-CZ" sz="4000" b="1" u="sng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noProof="1" smtClean="0">
                <a:solidFill>
                  <a:srgbClr val="C00000"/>
                </a:solidFill>
              </a:rPr>
              <a:t>o</a:t>
            </a:r>
            <a:r>
              <a:rPr lang="en-GB" noProof="1" smtClean="0">
                <a:solidFill>
                  <a:srgbClr val="C00000"/>
                </a:solidFill>
              </a:rPr>
              <a:t>ne</a:t>
            </a:r>
            <a:r>
              <a:rPr lang="cs-CZ" noProof="1" smtClean="0">
                <a:solidFill>
                  <a:srgbClr val="C00000"/>
                </a:solidFill>
              </a:rPr>
              <a:t>, two, three, four, five, six …..</a:t>
            </a:r>
          </a:p>
          <a:p>
            <a:r>
              <a:rPr lang="cs-CZ" noProof="1" smtClean="0"/>
              <a:t>eleven, twelve, thirteen, forteen, fifteen …..</a:t>
            </a:r>
          </a:p>
          <a:p>
            <a:r>
              <a:rPr lang="cs-CZ" noProof="1" smtClean="0">
                <a:solidFill>
                  <a:srgbClr val="C00000"/>
                </a:solidFill>
              </a:rPr>
              <a:t>twenty, thirty, forty, fifty, sixty …..</a:t>
            </a:r>
          </a:p>
          <a:p>
            <a:r>
              <a:rPr lang="cs-CZ" noProof="1" smtClean="0"/>
              <a:t>seventy-one,eighty-seven, ninety-nine …..</a:t>
            </a:r>
          </a:p>
          <a:p>
            <a:r>
              <a:rPr lang="cs-CZ" noProof="1" smtClean="0">
                <a:solidFill>
                  <a:srgbClr val="C00000"/>
                </a:solidFill>
              </a:rPr>
              <a:t>one/a hundred, thousand, million</a:t>
            </a:r>
          </a:p>
          <a:p>
            <a:r>
              <a:rPr lang="cs-CZ" noProof="1" smtClean="0"/>
              <a:t>two hundred </a:t>
            </a:r>
            <a:r>
              <a:rPr lang="cs-CZ" b="1" i="1" noProof="1" smtClean="0"/>
              <a:t>ale</a:t>
            </a:r>
            <a:r>
              <a:rPr lang="cs-CZ" i="1" noProof="1" smtClean="0"/>
              <a:t> </a:t>
            </a:r>
            <a:r>
              <a:rPr lang="cs-CZ" noProof="1" smtClean="0"/>
              <a:t>hundreds of books</a:t>
            </a:r>
          </a:p>
          <a:p>
            <a:r>
              <a:rPr lang="cs-CZ" noProof="1" smtClean="0">
                <a:solidFill>
                  <a:srgbClr val="C00000"/>
                </a:solidFill>
              </a:rPr>
              <a:t>three thousand </a:t>
            </a:r>
            <a:r>
              <a:rPr lang="cs-CZ" b="1" i="1" noProof="1" smtClean="0">
                <a:solidFill>
                  <a:srgbClr val="C00000"/>
                </a:solidFill>
              </a:rPr>
              <a:t>ale</a:t>
            </a:r>
            <a:r>
              <a:rPr lang="cs-CZ" i="1" noProof="1" smtClean="0">
                <a:solidFill>
                  <a:srgbClr val="C00000"/>
                </a:solidFill>
              </a:rPr>
              <a:t> </a:t>
            </a:r>
            <a:r>
              <a:rPr lang="cs-CZ" noProof="1" smtClean="0">
                <a:solidFill>
                  <a:srgbClr val="C00000"/>
                </a:solidFill>
              </a:rPr>
              <a:t>thousands of books</a:t>
            </a:r>
          </a:p>
          <a:p>
            <a:r>
              <a:rPr lang="cs-CZ" noProof="1" smtClean="0"/>
              <a:t>four million </a:t>
            </a:r>
            <a:r>
              <a:rPr lang="cs-CZ" b="1" i="1" noProof="1" smtClean="0"/>
              <a:t>ale</a:t>
            </a:r>
            <a:r>
              <a:rPr lang="cs-CZ" noProof="1" smtClean="0"/>
              <a:t> millions of books</a:t>
            </a:r>
          </a:p>
          <a:p>
            <a:endParaRPr lang="cs-CZ" noProof="1" smtClean="0"/>
          </a:p>
          <a:p>
            <a:endParaRPr lang="en-GB" noProof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2"/>
                </a:solidFill>
              </a:rPr>
              <a:t>NULA (0)</a:t>
            </a:r>
            <a:endParaRPr lang="cs-CZ" sz="4000" b="1" u="sng" dirty="0">
              <a:solidFill>
                <a:schemeClr val="tx2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3500" u="sng" dirty="0" smtClean="0"/>
              <a:t>   Číslovka </a:t>
            </a:r>
            <a:r>
              <a:rPr lang="cs-CZ" sz="3500" b="1" u="sng" dirty="0" smtClean="0"/>
              <a:t>0</a:t>
            </a:r>
            <a:r>
              <a:rPr lang="cs-CZ" sz="3500" u="sng" dirty="0" smtClean="0"/>
              <a:t> se </a:t>
            </a:r>
            <a:r>
              <a:rPr lang="cs-CZ" sz="3500" u="sng" dirty="0" smtClean="0">
                <a:solidFill>
                  <a:srgbClr val="C00000"/>
                </a:solidFill>
              </a:rPr>
              <a:t>píše a čte </a:t>
            </a:r>
            <a:r>
              <a:rPr lang="cs-CZ" sz="3500" u="sng" dirty="0" smtClean="0"/>
              <a:t>různými způsoby:</a:t>
            </a:r>
          </a:p>
          <a:p>
            <a:pPr>
              <a:buNone/>
            </a:pPr>
            <a:endParaRPr lang="cs-CZ" sz="3500" dirty="0" smtClean="0"/>
          </a:p>
          <a:p>
            <a:r>
              <a:rPr lang="en-GB" sz="3000" b="1" noProof="1" smtClean="0">
                <a:solidFill>
                  <a:schemeClr val="accent2"/>
                </a:solidFill>
              </a:rPr>
              <a:t>nought</a:t>
            </a:r>
            <a:r>
              <a:rPr lang="cs-CZ" sz="3000" b="1" noProof="1" smtClean="0">
                <a:solidFill>
                  <a:schemeClr val="accent2"/>
                </a:solidFill>
              </a:rPr>
              <a:t> </a:t>
            </a:r>
            <a:r>
              <a:rPr lang="cs-CZ" sz="3000" b="1" noProof="1" smtClean="0"/>
              <a:t>–</a:t>
            </a:r>
            <a:r>
              <a:rPr lang="cs-CZ" sz="3000" b="1" noProof="1" smtClean="0">
                <a:solidFill>
                  <a:schemeClr val="accent2"/>
                </a:solidFill>
              </a:rPr>
              <a:t> </a:t>
            </a:r>
            <a:r>
              <a:rPr lang="cs-CZ" sz="3000" noProof="1" smtClean="0"/>
              <a:t>se používá v matematice </a:t>
            </a:r>
            <a:r>
              <a:rPr lang="cs-CZ" sz="3000" i="1" noProof="1" smtClean="0"/>
              <a:t>(BrA)</a:t>
            </a:r>
          </a:p>
          <a:p>
            <a:r>
              <a:rPr lang="cs-CZ" sz="3000" b="1" noProof="1" smtClean="0">
                <a:solidFill>
                  <a:schemeClr val="accent2"/>
                </a:solidFill>
              </a:rPr>
              <a:t>zero</a:t>
            </a:r>
            <a:r>
              <a:rPr lang="cs-CZ" sz="3000" i="1" noProof="1" smtClean="0"/>
              <a:t> – </a:t>
            </a:r>
            <a:r>
              <a:rPr lang="cs-CZ" sz="3000" noProof="1" smtClean="0"/>
              <a:t>ve vazbách </a:t>
            </a:r>
            <a:r>
              <a:rPr lang="cs-CZ" sz="3000" i="1" noProof="1" smtClean="0"/>
              <a:t>above/below</a:t>
            </a:r>
            <a:r>
              <a:rPr lang="cs-CZ" sz="3000" noProof="1" smtClean="0"/>
              <a:t> zero,</a:t>
            </a:r>
          </a:p>
          <a:p>
            <a:pPr>
              <a:buNone/>
            </a:pPr>
            <a:r>
              <a:rPr lang="cs-CZ" sz="3000" noProof="1" smtClean="0"/>
              <a:t>   má univerzálnější charekter</a:t>
            </a:r>
          </a:p>
          <a:p>
            <a:r>
              <a:rPr lang="cs-CZ" sz="3000" b="1" noProof="1" smtClean="0">
                <a:solidFill>
                  <a:schemeClr val="accent2"/>
                </a:solidFill>
              </a:rPr>
              <a:t>oh</a:t>
            </a:r>
            <a:r>
              <a:rPr lang="cs-CZ" sz="3000" noProof="1" smtClean="0"/>
              <a:t> – se používá v telefonních a jiných dlouhých číslech, v letopočtech (1905)</a:t>
            </a:r>
          </a:p>
          <a:p>
            <a:r>
              <a:rPr lang="cs-CZ" sz="3000" b="1" noProof="1" smtClean="0">
                <a:solidFill>
                  <a:schemeClr val="accent2"/>
                </a:solidFill>
              </a:rPr>
              <a:t>nil, nothing </a:t>
            </a:r>
            <a:r>
              <a:rPr lang="cs-CZ" sz="3000" noProof="1" smtClean="0"/>
              <a:t>–  výsledky sport. zápasů</a:t>
            </a:r>
          </a:p>
          <a:p>
            <a:r>
              <a:rPr lang="cs-CZ" sz="3000" b="1" noProof="1" smtClean="0">
                <a:solidFill>
                  <a:schemeClr val="accent2"/>
                </a:solidFill>
              </a:rPr>
              <a:t>love </a:t>
            </a:r>
            <a:r>
              <a:rPr lang="cs-CZ" sz="3000" noProof="1" smtClean="0"/>
              <a:t>– výsledky tenisových zápasů</a:t>
            </a:r>
          </a:p>
          <a:p>
            <a:endParaRPr lang="en-GB" noProof="1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 smtClean="0">
                <a:solidFill>
                  <a:schemeClr val="tx2"/>
                </a:solidFill>
              </a:rPr>
              <a:t>ZÁKLADNÍ ČÍSLOVKY V MNOŽNÉM ČÍSLE</a:t>
            </a:r>
            <a:endParaRPr lang="cs-CZ" b="1" u="sng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   Ve funkci </a:t>
            </a:r>
            <a:r>
              <a:rPr lang="cs-CZ" sz="2800" b="1" dirty="0" smtClean="0">
                <a:solidFill>
                  <a:schemeClr val="accent2"/>
                </a:solidFill>
              </a:rPr>
              <a:t>podstatných jmen</a:t>
            </a:r>
            <a:r>
              <a:rPr lang="cs-CZ" sz="2800" dirty="0" smtClean="0"/>
              <a:t>, jde-li o </a:t>
            </a:r>
            <a:r>
              <a:rPr lang="cs-CZ" sz="2800" u="sng" dirty="0" smtClean="0"/>
              <a:t>věk</a:t>
            </a:r>
            <a:r>
              <a:rPr lang="cs-CZ" sz="2800" dirty="0" smtClean="0"/>
              <a:t> </a:t>
            </a:r>
          </a:p>
          <a:p>
            <a:pPr>
              <a:buNone/>
            </a:pPr>
            <a:r>
              <a:rPr lang="cs-CZ" sz="2800" dirty="0" smtClean="0"/>
              <a:t>   (s přivlastňovacím zájmenem) nebo </a:t>
            </a:r>
            <a:r>
              <a:rPr lang="cs-CZ" sz="2800" u="sng" dirty="0" smtClean="0"/>
              <a:t>desetiletí</a:t>
            </a:r>
            <a:r>
              <a:rPr lang="cs-CZ" sz="2800" dirty="0" smtClean="0"/>
              <a:t> (s určitým členem)</a:t>
            </a:r>
          </a:p>
          <a:p>
            <a:pPr>
              <a:buNone/>
            </a:pPr>
            <a:r>
              <a:rPr lang="cs-CZ" sz="2800" i="1" dirty="0" smtClean="0"/>
              <a:t>  </a:t>
            </a:r>
            <a:r>
              <a:rPr lang="en-GB" sz="2800" dirty="0" smtClean="0"/>
              <a:t> </a:t>
            </a:r>
            <a:r>
              <a:rPr lang="en-GB" sz="2800" dirty="0" smtClean="0">
                <a:solidFill>
                  <a:schemeClr val="tx2"/>
                </a:solidFill>
              </a:rPr>
              <a:t>She is </a:t>
            </a:r>
            <a:r>
              <a:rPr lang="en-GB" sz="2800" b="1" u="sng" dirty="0" smtClean="0">
                <a:solidFill>
                  <a:schemeClr val="tx2"/>
                </a:solidFill>
              </a:rPr>
              <a:t>in her twenties.</a:t>
            </a:r>
          </a:p>
          <a:p>
            <a:pPr>
              <a:buNone/>
            </a:pPr>
            <a:r>
              <a:rPr lang="cs-CZ" sz="2800" dirty="0" smtClean="0"/>
              <a:t>   (Je dvacátnice.)</a:t>
            </a:r>
          </a:p>
          <a:p>
            <a:pPr>
              <a:buNone/>
            </a:pPr>
            <a:r>
              <a:rPr lang="cs-CZ" sz="2800" dirty="0" smtClean="0"/>
              <a:t>   </a:t>
            </a:r>
            <a:r>
              <a:rPr lang="en-GB" sz="2800" noProof="1" smtClean="0">
                <a:solidFill>
                  <a:schemeClr val="tx2"/>
                </a:solidFill>
              </a:rPr>
              <a:t>It was very popular </a:t>
            </a:r>
            <a:r>
              <a:rPr lang="en-GB" sz="2800" b="1" u="sng" noProof="1" smtClean="0">
                <a:solidFill>
                  <a:schemeClr val="tx2"/>
                </a:solidFill>
              </a:rPr>
              <a:t>in the eighties</a:t>
            </a:r>
            <a:r>
              <a:rPr lang="en-GB" sz="2800" b="1" u="sng" noProof="1" smtClean="0"/>
              <a:t>.</a:t>
            </a:r>
          </a:p>
          <a:p>
            <a:pPr>
              <a:buNone/>
            </a:pPr>
            <a:r>
              <a:rPr lang="cs-CZ" sz="2800" dirty="0" smtClean="0"/>
              <a:t>   (V osmdesátých letech to bylo velmi populární.) </a:t>
            </a:r>
            <a:endParaRPr lang="cs-CZ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2"/>
                </a:solidFill>
              </a:rPr>
              <a:t>ŘADOVÉ ČÍSLOVKY</a:t>
            </a:r>
            <a:endParaRPr lang="cs-CZ" sz="4000" b="1" u="sng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300" dirty="0" smtClean="0"/>
              <a:t>Řadové číslovky 1 - 3 jsou individuální výrazy </a:t>
            </a:r>
            <a:r>
              <a:rPr lang="en-GB" sz="3300" noProof="1" smtClean="0"/>
              <a:t>– </a:t>
            </a:r>
            <a:r>
              <a:rPr lang="en-GB" sz="3300" b="1" i="1" noProof="1" smtClean="0">
                <a:solidFill>
                  <a:srgbClr val="C00000"/>
                </a:solidFill>
              </a:rPr>
              <a:t>the first, the second, the third</a:t>
            </a:r>
            <a:r>
              <a:rPr lang="cs-CZ" sz="3300" b="1" i="1" noProof="1" smtClean="0">
                <a:solidFill>
                  <a:srgbClr val="C00000"/>
                </a:solidFill>
              </a:rPr>
              <a:t>.</a:t>
            </a:r>
          </a:p>
          <a:p>
            <a:r>
              <a:rPr lang="cs-CZ" sz="3300" noProof="1" smtClean="0"/>
              <a:t>Od </a:t>
            </a:r>
            <a:r>
              <a:rPr lang="cs-CZ" sz="3300" i="1" noProof="1" smtClean="0">
                <a:solidFill>
                  <a:srgbClr val="C00000"/>
                </a:solidFill>
              </a:rPr>
              <a:t>čtvrtý</a:t>
            </a:r>
            <a:r>
              <a:rPr lang="cs-CZ" sz="3300" noProof="1" smtClean="0">
                <a:solidFill>
                  <a:srgbClr val="C00000"/>
                </a:solidFill>
              </a:rPr>
              <a:t> </a:t>
            </a:r>
            <a:r>
              <a:rPr lang="cs-CZ" sz="3300" noProof="1" smtClean="0"/>
              <a:t> se odvozují příponou </a:t>
            </a:r>
            <a:r>
              <a:rPr lang="cs-CZ" sz="3300" b="1" i="1" noProof="1" smtClean="0">
                <a:solidFill>
                  <a:srgbClr val="C00000"/>
                </a:solidFill>
              </a:rPr>
              <a:t>–th. </a:t>
            </a:r>
          </a:p>
          <a:p>
            <a:r>
              <a:rPr lang="cs-CZ" sz="3300" noProof="1" smtClean="0"/>
              <a:t>Mají určitý člen, např.: </a:t>
            </a:r>
            <a:r>
              <a:rPr lang="cs-CZ" sz="3300" i="1" noProof="1" smtClean="0">
                <a:solidFill>
                  <a:srgbClr val="C00000"/>
                </a:solidFill>
              </a:rPr>
              <a:t>The</a:t>
            </a:r>
            <a:r>
              <a:rPr lang="cs-CZ" sz="3300" noProof="1" smtClean="0"/>
              <a:t> seventh.</a:t>
            </a:r>
          </a:p>
          <a:p>
            <a:r>
              <a:rPr lang="cs-CZ" sz="3300" noProof="1" smtClean="0"/>
              <a:t>Pozor na pravopis: fifth, eighth, ninth, twelfth, twentieth, thirtieth….</a:t>
            </a:r>
          </a:p>
          <a:p>
            <a:r>
              <a:rPr lang="cs-CZ" sz="3300" noProof="1" smtClean="0"/>
              <a:t>U složených číslovek má koncovku poslední číslice, např.: </a:t>
            </a:r>
            <a:r>
              <a:rPr lang="cs-CZ" sz="3300" i="1" noProof="1" smtClean="0"/>
              <a:t>258,602</a:t>
            </a:r>
            <a:r>
              <a:rPr lang="cs-CZ" sz="3300" i="1" u="sng" noProof="1" smtClean="0">
                <a:solidFill>
                  <a:srgbClr val="C00000"/>
                </a:solidFill>
              </a:rPr>
              <a:t>nd.</a:t>
            </a:r>
          </a:p>
          <a:p>
            <a:r>
              <a:rPr lang="cs-CZ" sz="3300" noProof="1" smtClean="0"/>
              <a:t>Používají se s jmény panovníků - </a:t>
            </a:r>
            <a:r>
              <a:rPr lang="cs-CZ" sz="3300" i="1" noProof="1" smtClean="0">
                <a:solidFill>
                  <a:srgbClr val="C00000"/>
                </a:solidFill>
              </a:rPr>
              <a:t>Henry VIII</a:t>
            </a:r>
          </a:p>
          <a:p>
            <a:pPr>
              <a:buNone/>
            </a:pPr>
            <a:r>
              <a:rPr lang="cs-CZ" sz="3300" i="1" noProof="1" smtClean="0"/>
              <a:t>   </a:t>
            </a:r>
            <a:r>
              <a:rPr lang="cs-CZ" sz="3300" noProof="1" smtClean="0"/>
              <a:t>(čteme: Henry </a:t>
            </a:r>
            <a:r>
              <a:rPr lang="cs-CZ" sz="3300" i="1" noProof="1" smtClean="0">
                <a:solidFill>
                  <a:srgbClr val="C00000"/>
                </a:solidFill>
              </a:rPr>
              <a:t>the</a:t>
            </a:r>
            <a:r>
              <a:rPr lang="cs-CZ" sz="3300" noProof="1" smtClean="0"/>
              <a:t> Eighth).</a:t>
            </a:r>
          </a:p>
          <a:p>
            <a:pPr>
              <a:buNone/>
            </a:pPr>
            <a:r>
              <a:rPr lang="cs-CZ" noProof="1" smtClean="0"/>
              <a:t>   </a:t>
            </a:r>
            <a:endParaRPr lang="en-GB" b="1" noProof="1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2"/>
                </a:solidFill>
              </a:rPr>
              <a:t>NÁSOBNÉ ČÍSLOVKY</a:t>
            </a:r>
            <a:endParaRPr lang="cs-CZ" sz="4000" b="1" u="sng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i="1" noProof="1" smtClean="0">
                <a:solidFill>
                  <a:srgbClr val="C00000"/>
                </a:solidFill>
              </a:rPr>
              <a:t>once</a:t>
            </a:r>
            <a:r>
              <a:rPr lang="en-GB" sz="2800" b="1" noProof="1" smtClean="0">
                <a:solidFill>
                  <a:srgbClr val="C00000"/>
                </a:solidFill>
              </a:rPr>
              <a:t> </a:t>
            </a:r>
            <a:r>
              <a:rPr lang="en-GB" sz="2800" noProof="1" smtClean="0"/>
              <a:t>(jednou) a </a:t>
            </a:r>
            <a:r>
              <a:rPr lang="en-GB" sz="2800" b="1" i="1" noProof="1" smtClean="0">
                <a:solidFill>
                  <a:srgbClr val="C00000"/>
                </a:solidFill>
              </a:rPr>
              <a:t>twice</a:t>
            </a:r>
            <a:r>
              <a:rPr lang="en-GB" sz="2800" i="1" noProof="1" smtClean="0"/>
              <a:t> </a:t>
            </a:r>
            <a:r>
              <a:rPr lang="en-GB" sz="2800" noProof="1" smtClean="0"/>
              <a:t>(dvakrát) jsou individuální výrazy</a:t>
            </a:r>
            <a:endParaRPr lang="cs-CZ" sz="2800" noProof="1" smtClean="0"/>
          </a:p>
          <a:p>
            <a:r>
              <a:rPr lang="cs-CZ" sz="2800" noProof="1" smtClean="0"/>
              <a:t>Od čísla 3 je tvoříme základní číslovkou a přidáním slova </a:t>
            </a:r>
            <a:r>
              <a:rPr lang="cs-CZ" sz="2800" b="1" i="1" noProof="1" smtClean="0">
                <a:solidFill>
                  <a:srgbClr val="C00000"/>
                </a:solidFill>
              </a:rPr>
              <a:t>times</a:t>
            </a:r>
          </a:p>
          <a:p>
            <a:r>
              <a:rPr lang="cs-CZ" sz="2800" i="1" noProof="1" smtClean="0"/>
              <a:t>např.: </a:t>
            </a:r>
            <a:r>
              <a:rPr lang="cs-CZ" sz="2800" b="1" noProof="1" smtClean="0">
                <a:solidFill>
                  <a:schemeClr val="tx2"/>
                </a:solidFill>
              </a:rPr>
              <a:t>four times </a:t>
            </a:r>
            <a:r>
              <a:rPr lang="cs-CZ" sz="2800" i="1" noProof="1" smtClean="0"/>
              <a:t>(čtyřikrát), </a:t>
            </a:r>
            <a:r>
              <a:rPr lang="cs-CZ" sz="2800" b="1" noProof="1" smtClean="0">
                <a:solidFill>
                  <a:schemeClr val="tx2"/>
                </a:solidFill>
              </a:rPr>
              <a:t>a hundred times </a:t>
            </a:r>
            <a:r>
              <a:rPr lang="cs-CZ" sz="2800" i="1" noProof="1" smtClean="0"/>
              <a:t>(stokrát), </a:t>
            </a:r>
            <a:r>
              <a:rPr lang="cs-CZ" sz="2800" b="1" noProof="1" smtClean="0">
                <a:solidFill>
                  <a:schemeClr val="tx2"/>
                </a:solidFill>
              </a:rPr>
              <a:t>several times </a:t>
            </a:r>
            <a:r>
              <a:rPr lang="cs-CZ" sz="2800" i="1" noProof="1" smtClean="0"/>
              <a:t>(několikrát),</a:t>
            </a:r>
          </a:p>
          <a:p>
            <a:pPr>
              <a:buNone/>
            </a:pPr>
            <a:r>
              <a:rPr lang="cs-CZ" sz="2800" b="1" noProof="1" smtClean="0">
                <a:solidFill>
                  <a:schemeClr val="tx2"/>
                </a:solidFill>
              </a:rPr>
              <a:t>   many times </a:t>
            </a:r>
            <a:r>
              <a:rPr lang="cs-CZ" sz="2800" i="1" noProof="1" smtClean="0"/>
              <a:t>(mnohokrát)</a:t>
            </a:r>
            <a:endParaRPr lang="en-GB" sz="2800" i="1" noProof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2"/>
                </a:solidFill>
              </a:rPr>
              <a:t>ZLOMKY A DESETINNÁ ČÍSLA</a:t>
            </a:r>
            <a:endParaRPr lang="cs-CZ" sz="4000" b="1" u="sng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noProof="1" smtClean="0"/>
              <a:t>Nepravidelné tvary mají </a:t>
            </a:r>
            <a:r>
              <a:rPr lang="en-GB" sz="2800" b="1" i="1" noProof="1" smtClean="0">
                <a:solidFill>
                  <a:srgbClr val="C00000"/>
                </a:solidFill>
              </a:rPr>
              <a:t>half</a:t>
            </a:r>
            <a:r>
              <a:rPr lang="en-GB" sz="2800" noProof="1" smtClean="0"/>
              <a:t> a </a:t>
            </a:r>
            <a:r>
              <a:rPr lang="en-GB" sz="2800" b="1" i="1" noProof="1" smtClean="0">
                <a:solidFill>
                  <a:srgbClr val="C00000"/>
                </a:solidFill>
              </a:rPr>
              <a:t>quarter</a:t>
            </a:r>
            <a:r>
              <a:rPr lang="en-GB" sz="2800" noProof="1" smtClean="0"/>
              <a:t>:</a:t>
            </a:r>
          </a:p>
          <a:p>
            <a:pPr>
              <a:buNone/>
            </a:pPr>
            <a:r>
              <a:rPr lang="en-GB" sz="2800" noProof="1" smtClean="0">
                <a:solidFill>
                  <a:srgbClr val="C00000"/>
                </a:solidFill>
              </a:rPr>
              <a:t>   </a:t>
            </a:r>
            <a:r>
              <a:rPr lang="en-GB" sz="2800" u="sng" noProof="1" smtClean="0">
                <a:solidFill>
                  <a:srgbClr val="C00000"/>
                </a:solidFill>
              </a:rPr>
              <a:t>½ - one/a half, ¾ - three quarters.</a:t>
            </a:r>
          </a:p>
          <a:p>
            <a:r>
              <a:rPr lang="en-GB" sz="2800" noProof="1" smtClean="0"/>
              <a:t>V dalších tvarech odpovídá jmenovatel řadové číslovce: </a:t>
            </a:r>
            <a:r>
              <a:rPr lang="en-GB" sz="2800" u="sng" noProof="1" smtClean="0">
                <a:solidFill>
                  <a:srgbClr val="C00000"/>
                </a:solidFill>
              </a:rPr>
              <a:t>1/8  – one/an eighth</a:t>
            </a:r>
          </a:p>
          <a:p>
            <a:r>
              <a:rPr lang="en-GB" sz="2800" noProof="1" smtClean="0"/>
              <a:t>Celé číslo se zlomkem spojuje and:</a:t>
            </a:r>
          </a:p>
          <a:p>
            <a:pPr>
              <a:buNone/>
            </a:pPr>
            <a:r>
              <a:rPr lang="cs-CZ" sz="2800" noProof="1" smtClean="0">
                <a:solidFill>
                  <a:srgbClr val="C00000"/>
                </a:solidFill>
              </a:rPr>
              <a:t>   </a:t>
            </a:r>
            <a:r>
              <a:rPr lang="en-GB" sz="2800" u="sng" noProof="1" smtClean="0">
                <a:solidFill>
                  <a:srgbClr val="C00000"/>
                </a:solidFill>
              </a:rPr>
              <a:t>4 ¼ - four and one/a quarter. </a:t>
            </a:r>
            <a:endParaRPr lang="cs-CZ" sz="2800" u="sng" noProof="1" smtClean="0">
              <a:solidFill>
                <a:srgbClr val="C00000"/>
              </a:solidFill>
            </a:endParaRPr>
          </a:p>
          <a:p>
            <a:r>
              <a:rPr lang="cs-CZ" sz="2800" noProof="1" smtClean="0"/>
              <a:t>V desetinných číslech používáme místo čárky tečku – </a:t>
            </a:r>
            <a:r>
              <a:rPr lang="cs-CZ" sz="2800" noProof="1" smtClean="0">
                <a:solidFill>
                  <a:srgbClr val="C00000"/>
                </a:solidFill>
              </a:rPr>
              <a:t>23.456.</a:t>
            </a:r>
            <a:endParaRPr lang="en-GB" sz="2800" noProof="1" smtClean="0">
              <a:solidFill>
                <a:srgbClr val="C00000"/>
              </a:solidFill>
            </a:endParaRPr>
          </a:p>
          <a:p>
            <a:endParaRPr lang="en-GB" noProof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Děkuji za pozornost.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Zpracovala: Mgr. Pavlína Hůrková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Zdroje: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err="1" smtClean="0"/>
              <a:t>Belán</a:t>
            </a:r>
            <a:r>
              <a:rPr lang="cs-CZ" sz="2400" dirty="0" smtClean="0"/>
              <a:t>, J.: Odmaturuj z anglického jazyka. </a:t>
            </a:r>
            <a:r>
              <a:rPr lang="cs-CZ" sz="2400" dirty="0" err="1" smtClean="0"/>
              <a:t>Didaktis</a:t>
            </a:r>
            <a:r>
              <a:rPr lang="cs-CZ" sz="2400" dirty="0" smtClean="0"/>
              <a:t>,</a:t>
            </a:r>
            <a:r>
              <a:rPr lang="cs-CZ" sz="2400" dirty="0" smtClean="0"/>
              <a:t> 2004.</a:t>
            </a:r>
          </a:p>
          <a:p>
            <a:pPr>
              <a:buNone/>
            </a:pPr>
            <a:r>
              <a:rPr lang="en-GB" sz="2400" dirty="0" err="1" smtClean="0"/>
              <a:t>Hewings</a:t>
            </a:r>
            <a:r>
              <a:rPr lang="en-GB" sz="2400" dirty="0" smtClean="0"/>
              <a:t>, M.: Advanced Grammar in Use. Cambridge University Press, 2005.</a:t>
            </a:r>
            <a:endParaRPr lang="en-GB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428</Words>
  <Application>Microsoft Office PowerPoint</Application>
  <PresentationFormat>Předvádění na obrazovce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Snímek 1</vt:lpstr>
      <vt:lpstr>ČÍSLOVKY</vt:lpstr>
      <vt:lpstr>ZÁKLADNÍ  ČÍSLOVKY</vt:lpstr>
      <vt:lpstr>NULA (0)</vt:lpstr>
      <vt:lpstr>ZÁKLADNÍ ČÍSLOVKY V MNOŽNÉM ČÍSLE</vt:lpstr>
      <vt:lpstr>ŘADOVÉ ČÍSLOVKY</vt:lpstr>
      <vt:lpstr>NÁSOBNÉ ČÍSLOVKY</vt:lpstr>
      <vt:lpstr>ZLOMKY A DESETINNÁ ČÍSLA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hur</cp:lastModifiedBy>
  <cp:revision>25</cp:revision>
  <dcterms:created xsi:type="dcterms:W3CDTF">2012-04-12T06:14:10Z</dcterms:created>
  <dcterms:modified xsi:type="dcterms:W3CDTF">2013-06-18T11:06:44Z</dcterms:modified>
</cp:coreProperties>
</file>