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76" d="100"/>
          <a:sy n="76" d="100"/>
        </p:scale>
        <p:origin x="-990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BC899-6325-43F7-83DD-1F777E151FCB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0CEFD-B4D8-40D4-8E6A-4B247F5E50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5685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Pavlína Hůrková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5.5. 2012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VY_ </a:t>
            </a:r>
            <a:r>
              <a:rPr lang="cs-CZ" dirty="0" smtClean="0">
                <a:solidFill>
                  <a:schemeClr val="tx1"/>
                </a:solidFill>
              </a:rPr>
              <a:t>22_INOVACE_1.2.1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	Přítomný čas prostý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T</a:t>
            </a:r>
            <a:r>
              <a:rPr lang="cs-CZ" dirty="0" smtClean="0">
                <a:solidFill>
                  <a:schemeClr val="tx1"/>
                </a:solidFill>
              </a:rPr>
              <a:t>ento materiál slouží jako pomůcka k výkladu daného gramatického učiva. Nejedná se o první seznámení s danou problematikou, spíše jde o navázání znalostí ze základní školy.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Děkuji za pozornost.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Zpracovala: Mgr. Pavlína </a:t>
            </a:r>
            <a:r>
              <a:rPr lang="cs-CZ" b="1" dirty="0" err="1" smtClean="0"/>
              <a:t>Hůrková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2400" dirty="0" smtClean="0"/>
              <a:t>Zdroje:</a:t>
            </a:r>
          </a:p>
          <a:p>
            <a:pPr marL="0" indent="0">
              <a:buNone/>
            </a:pPr>
            <a:r>
              <a:rPr lang="cs-CZ" sz="2400" dirty="0" err="1" smtClean="0"/>
              <a:t>Belán</a:t>
            </a:r>
            <a:r>
              <a:rPr lang="cs-CZ" sz="2400" dirty="0" smtClean="0"/>
              <a:t>,J.: Odmaturuj z anglického jazyka. </a:t>
            </a:r>
            <a:r>
              <a:rPr lang="cs-CZ" sz="2400" dirty="0" err="1" smtClean="0"/>
              <a:t>Didaktis</a:t>
            </a:r>
            <a:r>
              <a:rPr lang="cs-CZ" sz="2400" dirty="0" smtClean="0"/>
              <a:t>, 2004.</a:t>
            </a:r>
          </a:p>
          <a:p>
            <a:pPr marL="0" indent="0">
              <a:buNone/>
            </a:pPr>
            <a:r>
              <a:rPr lang="cs-CZ" sz="2400" dirty="0" err="1" smtClean="0"/>
              <a:t>Murphy</a:t>
            </a:r>
            <a:r>
              <a:rPr lang="cs-CZ" sz="2400" dirty="0" smtClean="0"/>
              <a:t>, R.: </a:t>
            </a:r>
            <a:r>
              <a:rPr lang="cs-CZ" sz="2400" dirty="0" err="1" smtClean="0"/>
              <a:t>English</a:t>
            </a:r>
            <a:r>
              <a:rPr lang="cs-CZ" sz="2400" dirty="0" smtClean="0"/>
              <a:t> </a:t>
            </a:r>
            <a:r>
              <a:rPr lang="cs-CZ" sz="2400" dirty="0" err="1" smtClean="0"/>
              <a:t>Grammar</a:t>
            </a:r>
            <a:r>
              <a:rPr lang="cs-CZ" sz="2400" dirty="0" smtClean="0"/>
              <a:t> in Use. Cambridge University </a:t>
            </a:r>
            <a:r>
              <a:rPr lang="cs-CZ" sz="2400" dirty="0" err="1" smtClean="0"/>
              <a:t>Press</a:t>
            </a:r>
            <a:r>
              <a:rPr lang="cs-CZ" sz="2400" dirty="0" smtClean="0"/>
              <a:t>, 2004.</a:t>
            </a:r>
          </a:p>
          <a:p>
            <a:pPr marL="0" indent="0">
              <a:buNone/>
            </a:pPr>
            <a:r>
              <a:rPr lang="cs-CZ" sz="2400" dirty="0" err="1" smtClean="0"/>
              <a:t>Branam</a:t>
            </a:r>
            <a:r>
              <a:rPr lang="cs-CZ" sz="2400" dirty="0" smtClean="0"/>
              <a:t>. J., Dostálová, I.: </a:t>
            </a:r>
            <a:r>
              <a:rPr lang="cs-CZ" sz="2400" dirty="0" err="1" smtClean="0"/>
              <a:t>Practice</a:t>
            </a:r>
            <a:r>
              <a:rPr lang="cs-CZ" sz="2400" dirty="0" smtClean="0"/>
              <a:t> in </a:t>
            </a:r>
            <a:r>
              <a:rPr lang="cs-CZ" sz="2400" dirty="0" err="1" smtClean="0"/>
              <a:t>Translation</a:t>
            </a:r>
            <a:r>
              <a:rPr lang="cs-CZ" sz="2400" dirty="0" smtClean="0"/>
              <a:t>.</a:t>
            </a:r>
            <a:r>
              <a:rPr lang="cs-CZ" sz="2400" smtClean="0"/>
              <a:t> </a:t>
            </a:r>
            <a:r>
              <a:rPr lang="cs-CZ" sz="2400" dirty="0" smtClean="0"/>
              <a:t>Fragment, 2000.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420192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Přítomný čas prostý</a:t>
            </a:r>
            <a:endParaRPr lang="cs-CZ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dirty="0" err="1" smtClean="0"/>
              <a:t>Present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Simple</a:t>
            </a:r>
            <a:endParaRPr lang="cs-CZ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Tvoření</a:t>
            </a:r>
            <a:endParaRPr lang="cs-CZ" b="1" dirty="0"/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33201110"/>
              </p:ext>
            </p:extLst>
          </p:nvPr>
        </p:nvGraphicFramePr>
        <p:xfrm>
          <a:off x="323528" y="1196752"/>
          <a:ext cx="8301608" cy="53183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1368152"/>
                <a:gridCol w="2808312"/>
                <a:gridCol w="2252936"/>
              </a:tblGrid>
              <a:tr h="126072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Podmět</a:t>
                      </a:r>
                    </a:p>
                    <a:p>
                      <a:pPr algn="ctr"/>
                      <a:endParaRPr lang="cs-CZ" sz="24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Kladná</a:t>
                      </a:r>
                    </a:p>
                    <a:p>
                      <a:r>
                        <a:rPr lang="cs-CZ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oznam.</a:t>
                      </a:r>
                    </a:p>
                    <a:p>
                      <a:r>
                        <a:rPr lang="cs-CZ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věta</a:t>
                      </a:r>
                      <a:endParaRPr lang="cs-CZ" sz="24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aseline="0" dirty="0" smtClean="0"/>
                        <a:t>   </a:t>
                      </a:r>
                      <a:r>
                        <a:rPr lang="cs-CZ" sz="24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Zápor</a:t>
                      </a:r>
                      <a:endParaRPr lang="cs-CZ" sz="24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Otázka</a:t>
                      </a:r>
                      <a:endParaRPr lang="cs-CZ" sz="24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97768"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I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err="1" smtClean="0"/>
                        <a:t>work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do not (</a:t>
                      </a:r>
                      <a:r>
                        <a:rPr lang="cs-CZ" sz="2000" i="1" dirty="0" err="1" smtClean="0"/>
                        <a:t>don´t</a:t>
                      </a:r>
                      <a:r>
                        <a:rPr lang="cs-CZ" sz="2000" i="1" dirty="0" smtClean="0"/>
                        <a:t>)</a:t>
                      </a:r>
                      <a:r>
                        <a:rPr lang="cs-CZ" sz="2000" i="1" baseline="0" dirty="0" smtClean="0"/>
                        <a:t> </a:t>
                      </a:r>
                      <a:r>
                        <a:rPr lang="cs-CZ" sz="2000" i="1" baseline="0" dirty="0" err="1" smtClean="0"/>
                        <a:t>work</a:t>
                      </a:r>
                      <a:r>
                        <a:rPr lang="cs-CZ" sz="2000" i="1" dirty="0" smtClean="0"/>
                        <a:t> 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do I </a:t>
                      </a:r>
                      <a:r>
                        <a:rPr lang="cs-CZ" sz="2000" i="1" dirty="0" err="1" smtClean="0"/>
                        <a:t>work</a:t>
                      </a:r>
                      <a:r>
                        <a:rPr lang="cs-CZ" sz="2000" i="1" dirty="0" smtClean="0"/>
                        <a:t>?</a:t>
                      </a:r>
                      <a:endParaRPr lang="cs-CZ" sz="2000" i="1" dirty="0"/>
                    </a:p>
                  </a:txBody>
                  <a:tcPr/>
                </a:tc>
              </a:tr>
              <a:tr h="661784">
                <a:tc>
                  <a:txBody>
                    <a:bodyPr/>
                    <a:lstStyle/>
                    <a:p>
                      <a:r>
                        <a:rPr lang="cs-CZ" sz="2000" i="1" dirty="0" err="1" smtClean="0"/>
                        <a:t>You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err="1" smtClean="0"/>
                        <a:t>work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do not (</a:t>
                      </a:r>
                      <a:r>
                        <a:rPr lang="cs-CZ" sz="2000" i="1" dirty="0" err="1" smtClean="0"/>
                        <a:t>don‘t</a:t>
                      </a:r>
                      <a:r>
                        <a:rPr lang="cs-CZ" sz="2000" i="1" dirty="0" smtClean="0"/>
                        <a:t>) </a:t>
                      </a:r>
                      <a:r>
                        <a:rPr lang="cs-CZ" sz="2000" i="1" dirty="0" err="1" smtClean="0"/>
                        <a:t>work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do </a:t>
                      </a:r>
                      <a:r>
                        <a:rPr lang="cs-CZ" sz="2000" i="1" dirty="0" err="1" smtClean="0"/>
                        <a:t>you</a:t>
                      </a:r>
                      <a:r>
                        <a:rPr lang="cs-CZ" sz="2000" i="1" dirty="0" smtClean="0"/>
                        <a:t> </a:t>
                      </a:r>
                      <a:r>
                        <a:rPr lang="cs-CZ" sz="2000" i="1" dirty="0" err="1" smtClean="0"/>
                        <a:t>work</a:t>
                      </a:r>
                      <a:r>
                        <a:rPr lang="cs-CZ" sz="2000" i="1" dirty="0" smtClean="0"/>
                        <a:t>?</a:t>
                      </a:r>
                      <a:endParaRPr lang="cs-CZ" sz="2000" i="1" dirty="0"/>
                    </a:p>
                  </a:txBody>
                  <a:tcPr/>
                </a:tc>
              </a:tr>
              <a:tr h="699507"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He/</a:t>
                      </a:r>
                      <a:r>
                        <a:rPr lang="cs-CZ" sz="2000" i="1" dirty="0" err="1" smtClean="0"/>
                        <a:t>She</a:t>
                      </a:r>
                      <a:r>
                        <a:rPr lang="cs-CZ" sz="2000" i="1" dirty="0" smtClean="0"/>
                        <a:t>/</a:t>
                      </a:r>
                      <a:r>
                        <a:rPr lang="cs-CZ" sz="2000" i="1" dirty="0" err="1" smtClean="0"/>
                        <a:t>It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i="1" dirty="0" err="1" smtClean="0"/>
                        <a:t>works</a:t>
                      </a:r>
                      <a:endParaRPr lang="cs-CZ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i="1" dirty="0" err="1" smtClean="0"/>
                        <a:t>does</a:t>
                      </a:r>
                      <a:r>
                        <a:rPr lang="cs-CZ" sz="2000" b="1" i="1" dirty="0" smtClean="0"/>
                        <a:t> </a:t>
                      </a:r>
                      <a:r>
                        <a:rPr lang="cs-CZ" sz="2000" b="0" i="1" dirty="0" smtClean="0"/>
                        <a:t>not</a:t>
                      </a:r>
                      <a:r>
                        <a:rPr lang="cs-CZ" sz="2000" b="1" i="1" dirty="0" smtClean="0"/>
                        <a:t> (</a:t>
                      </a:r>
                      <a:r>
                        <a:rPr lang="cs-CZ" sz="2000" b="1" i="1" dirty="0" err="1" smtClean="0"/>
                        <a:t>doesn‘t</a:t>
                      </a:r>
                      <a:r>
                        <a:rPr lang="cs-CZ" sz="2000" b="1" i="1" dirty="0" smtClean="0"/>
                        <a:t>) </a:t>
                      </a:r>
                      <a:r>
                        <a:rPr lang="cs-CZ" sz="2000" b="0" i="1" dirty="0" err="1" smtClean="0"/>
                        <a:t>work</a:t>
                      </a:r>
                      <a:endParaRPr lang="cs-CZ" sz="20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i="1" dirty="0" err="1" smtClean="0"/>
                        <a:t>does</a:t>
                      </a:r>
                      <a:r>
                        <a:rPr lang="cs-CZ" sz="2000" i="1" dirty="0" smtClean="0"/>
                        <a:t> he </a:t>
                      </a:r>
                      <a:r>
                        <a:rPr lang="cs-CZ" sz="2000" i="1" dirty="0" err="1" smtClean="0"/>
                        <a:t>work</a:t>
                      </a:r>
                      <a:r>
                        <a:rPr lang="cs-CZ" sz="2000" i="1" dirty="0" smtClean="0"/>
                        <a:t>?</a:t>
                      </a:r>
                      <a:endParaRPr lang="cs-CZ" sz="2000" i="1" dirty="0"/>
                    </a:p>
                  </a:txBody>
                  <a:tcPr/>
                </a:tc>
              </a:tr>
              <a:tr h="699507">
                <a:tc>
                  <a:txBody>
                    <a:bodyPr/>
                    <a:lstStyle/>
                    <a:p>
                      <a:r>
                        <a:rPr lang="cs-CZ" sz="2000" i="1" dirty="0" err="1" smtClean="0"/>
                        <a:t>We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err="1" smtClean="0"/>
                        <a:t>work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do not (</a:t>
                      </a:r>
                      <a:r>
                        <a:rPr lang="cs-CZ" sz="2000" i="1" dirty="0" err="1" smtClean="0"/>
                        <a:t>don‘t</a:t>
                      </a:r>
                      <a:r>
                        <a:rPr lang="cs-CZ" sz="2000" i="1" dirty="0" smtClean="0"/>
                        <a:t>) </a:t>
                      </a:r>
                      <a:r>
                        <a:rPr lang="cs-CZ" sz="2000" i="1" dirty="0" err="1" smtClean="0"/>
                        <a:t>work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do </a:t>
                      </a:r>
                      <a:r>
                        <a:rPr lang="cs-CZ" sz="2000" i="1" dirty="0" err="1" smtClean="0"/>
                        <a:t>we</a:t>
                      </a:r>
                      <a:r>
                        <a:rPr lang="cs-CZ" sz="2000" i="1" dirty="0" smtClean="0"/>
                        <a:t> </a:t>
                      </a:r>
                      <a:r>
                        <a:rPr lang="cs-CZ" sz="2000" i="1" dirty="0" err="1" smtClean="0"/>
                        <a:t>work</a:t>
                      </a:r>
                      <a:r>
                        <a:rPr lang="cs-CZ" sz="2000" i="1" dirty="0" smtClean="0"/>
                        <a:t>?</a:t>
                      </a:r>
                      <a:endParaRPr lang="cs-CZ" sz="2000" i="1" dirty="0"/>
                    </a:p>
                  </a:txBody>
                  <a:tcPr/>
                </a:tc>
              </a:tr>
              <a:tr h="699507">
                <a:tc>
                  <a:txBody>
                    <a:bodyPr/>
                    <a:lstStyle/>
                    <a:p>
                      <a:r>
                        <a:rPr lang="cs-CZ" sz="2000" i="1" dirty="0" err="1" smtClean="0"/>
                        <a:t>You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err="1" smtClean="0"/>
                        <a:t>work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do not (</a:t>
                      </a:r>
                      <a:r>
                        <a:rPr lang="cs-CZ" sz="2000" i="1" dirty="0" err="1" smtClean="0"/>
                        <a:t>don‘t</a:t>
                      </a:r>
                      <a:r>
                        <a:rPr lang="cs-CZ" sz="2000" i="1" dirty="0" smtClean="0"/>
                        <a:t>) </a:t>
                      </a:r>
                      <a:r>
                        <a:rPr lang="cs-CZ" sz="2000" i="1" dirty="0" err="1" smtClean="0"/>
                        <a:t>work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do </a:t>
                      </a:r>
                      <a:r>
                        <a:rPr lang="cs-CZ" sz="2000" i="1" dirty="0" err="1" smtClean="0"/>
                        <a:t>you</a:t>
                      </a:r>
                      <a:r>
                        <a:rPr lang="cs-CZ" sz="2000" i="1" dirty="0" smtClean="0"/>
                        <a:t> </a:t>
                      </a:r>
                      <a:r>
                        <a:rPr lang="cs-CZ" sz="2000" i="1" dirty="0" err="1" smtClean="0"/>
                        <a:t>work</a:t>
                      </a:r>
                      <a:r>
                        <a:rPr lang="cs-CZ" sz="2000" i="1" dirty="0" smtClean="0"/>
                        <a:t>?</a:t>
                      </a:r>
                      <a:endParaRPr lang="cs-CZ" sz="2000" i="1" dirty="0"/>
                    </a:p>
                  </a:txBody>
                  <a:tcPr/>
                </a:tc>
              </a:tr>
              <a:tr h="699507">
                <a:tc>
                  <a:txBody>
                    <a:bodyPr/>
                    <a:lstStyle/>
                    <a:p>
                      <a:r>
                        <a:rPr lang="cs-CZ" sz="2000" i="1" dirty="0" err="1" smtClean="0"/>
                        <a:t>They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err="1" smtClean="0"/>
                        <a:t>work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do not (</a:t>
                      </a:r>
                      <a:r>
                        <a:rPr lang="cs-CZ" sz="2000" i="1" dirty="0" err="1" smtClean="0"/>
                        <a:t>don‘t</a:t>
                      </a:r>
                      <a:r>
                        <a:rPr lang="cs-CZ" sz="2000" i="1" dirty="0" smtClean="0"/>
                        <a:t>)</a:t>
                      </a:r>
                      <a:r>
                        <a:rPr lang="cs-CZ" sz="2000" i="1" baseline="0" dirty="0" smtClean="0"/>
                        <a:t> </a:t>
                      </a:r>
                      <a:r>
                        <a:rPr lang="cs-CZ" sz="2000" i="1" baseline="0" dirty="0" err="1" smtClean="0"/>
                        <a:t>work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do </a:t>
                      </a:r>
                      <a:r>
                        <a:rPr lang="cs-CZ" sz="2000" i="1" dirty="0" err="1" smtClean="0"/>
                        <a:t>they</a:t>
                      </a:r>
                      <a:r>
                        <a:rPr lang="cs-CZ" sz="2000" i="1" baseline="0" dirty="0" smtClean="0"/>
                        <a:t> </a:t>
                      </a:r>
                      <a:r>
                        <a:rPr lang="cs-CZ" sz="2000" i="1" baseline="0" dirty="0" err="1" smtClean="0"/>
                        <a:t>work</a:t>
                      </a:r>
                      <a:r>
                        <a:rPr lang="cs-CZ" sz="2000" i="1" baseline="0" dirty="0" smtClean="0"/>
                        <a:t>?</a:t>
                      </a:r>
                      <a:endParaRPr lang="cs-CZ" sz="20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4623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Kladná oznamovací věta</a:t>
            </a:r>
            <a:endParaRPr lang="cs-CZ" b="1" u="sng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 rot="21600000">
            <a:off x="539552" y="1628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b="1" dirty="0" smtClean="0"/>
              <a:t> Podmět + významové sloveso (VS)</a:t>
            </a:r>
          </a:p>
          <a:p>
            <a:pPr marL="0" indent="0">
              <a:buNone/>
            </a:pPr>
            <a:r>
              <a:rPr lang="cs-CZ" sz="3600" dirty="0" smtClean="0"/>
              <a:t> </a:t>
            </a:r>
            <a:r>
              <a:rPr lang="cs-CZ" sz="3600" b="1" dirty="0" smtClean="0">
                <a:solidFill>
                  <a:srgbClr val="FF0000"/>
                </a:solidFill>
              </a:rPr>
              <a:t>!</a:t>
            </a:r>
            <a:r>
              <a:rPr lang="cs-CZ" sz="3600" dirty="0" smtClean="0"/>
              <a:t>   </a:t>
            </a:r>
            <a:r>
              <a:rPr lang="cs-CZ" sz="3600" dirty="0" smtClean="0">
                <a:solidFill>
                  <a:srgbClr val="00B0F0"/>
                </a:solidFill>
              </a:rPr>
              <a:t>3.osoba jednotného čísla  koncovka </a:t>
            </a:r>
            <a:r>
              <a:rPr lang="cs-CZ" sz="3600" b="1" dirty="0" smtClean="0">
                <a:solidFill>
                  <a:srgbClr val="00B0F0"/>
                </a:solidFill>
              </a:rPr>
              <a:t>–s</a:t>
            </a:r>
          </a:p>
          <a:p>
            <a:pPr marL="0" indent="0">
              <a:buNone/>
            </a:pPr>
            <a:r>
              <a:rPr lang="cs-CZ" sz="3600" u="sng" dirty="0" smtClean="0"/>
              <a:t>Příklady: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C00000"/>
                </a:solidFill>
              </a:rPr>
              <a:t>They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collect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stamps</a:t>
            </a:r>
            <a:r>
              <a:rPr lang="cs-CZ" dirty="0" smtClean="0"/>
              <a:t>. </a:t>
            </a:r>
            <a:r>
              <a:rPr lang="cs-CZ" i="1" dirty="0" smtClean="0"/>
              <a:t>(Sbírají známky.)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C00000"/>
                </a:solidFill>
              </a:rPr>
              <a:t>She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works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at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school</a:t>
            </a:r>
            <a:r>
              <a:rPr lang="cs-CZ" i="1" dirty="0" smtClean="0">
                <a:solidFill>
                  <a:srgbClr val="C00000"/>
                </a:solidFill>
              </a:rPr>
              <a:t>.</a:t>
            </a:r>
            <a:r>
              <a:rPr lang="cs-CZ" i="1" dirty="0" smtClean="0"/>
              <a:t> (Pracuje ve škole.)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C00000"/>
                </a:solidFill>
              </a:rPr>
              <a:t>We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want</a:t>
            </a:r>
            <a:r>
              <a:rPr lang="cs-CZ" dirty="0" smtClean="0">
                <a:solidFill>
                  <a:srgbClr val="C00000"/>
                </a:solidFill>
              </a:rPr>
              <a:t> to go </a:t>
            </a:r>
            <a:r>
              <a:rPr lang="cs-CZ" dirty="0" err="1" smtClean="0">
                <a:solidFill>
                  <a:srgbClr val="C00000"/>
                </a:solidFill>
              </a:rPr>
              <a:t>there</a:t>
            </a:r>
            <a:r>
              <a:rPr lang="cs-CZ" dirty="0" smtClean="0">
                <a:solidFill>
                  <a:srgbClr val="C00000"/>
                </a:solidFill>
              </a:rPr>
              <a:t>. </a:t>
            </a:r>
            <a:r>
              <a:rPr lang="cs-CZ" i="1" dirty="0" smtClean="0"/>
              <a:t>(Chceme tam jít.)</a:t>
            </a:r>
          </a:p>
        </p:txBody>
      </p:sp>
    </p:spTree>
    <p:extLst>
      <p:ext uri="{BB962C8B-B14F-4D97-AF65-F5344CB8AC3E}">
        <p14:creationId xmlns="" xmlns:p14="http://schemas.microsoft.com/office/powerpoint/2010/main" val="331313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Zápor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 smtClean="0"/>
              <a:t>Podmět </a:t>
            </a:r>
            <a:r>
              <a:rPr lang="cs-CZ" sz="4000" b="1" dirty="0"/>
              <a:t>+</a:t>
            </a:r>
            <a:r>
              <a:rPr lang="cs-CZ" sz="4000" b="1" dirty="0" smtClean="0"/>
              <a:t> </a:t>
            </a:r>
            <a:r>
              <a:rPr lang="cs-CZ" sz="4000" b="1" dirty="0" smtClean="0">
                <a:solidFill>
                  <a:srgbClr val="FF0000"/>
                </a:solidFill>
              </a:rPr>
              <a:t>do/</a:t>
            </a:r>
            <a:r>
              <a:rPr lang="cs-CZ" sz="4000" b="1" dirty="0" err="1" smtClean="0">
                <a:solidFill>
                  <a:srgbClr val="FF0000"/>
                </a:solidFill>
              </a:rPr>
              <a:t>does</a:t>
            </a:r>
            <a:r>
              <a:rPr lang="cs-CZ" sz="4000" b="1" dirty="0" smtClean="0"/>
              <a:t>  not +  VS</a:t>
            </a:r>
          </a:p>
          <a:p>
            <a:pPr marL="0" indent="0" algn="ctr">
              <a:buNone/>
            </a:pPr>
            <a:r>
              <a:rPr lang="cs-CZ" sz="4000" b="1" dirty="0" err="1">
                <a:solidFill>
                  <a:srgbClr val="FF0000"/>
                </a:solidFill>
              </a:rPr>
              <a:t>d</a:t>
            </a:r>
            <a:r>
              <a:rPr lang="cs-CZ" sz="4000" b="1" dirty="0" err="1" smtClean="0">
                <a:solidFill>
                  <a:srgbClr val="FF0000"/>
                </a:solidFill>
              </a:rPr>
              <a:t>oes</a:t>
            </a:r>
            <a:r>
              <a:rPr lang="cs-CZ" sz="4000" b="1" dirty="0" smtClean="0"/>
              <a:t> – 3. osoba jednotného čísla</a:t>
            </a:r>
          </a:p>
          <a:p>
            <a:pPr marL="0" indent="0">
              <a:buNone/>
            </a:pPr>
            <a:r>
              <a:rPr lang="cs-CZ" sz="3600" u="sng" dirty="0" smtClean="0"/>
              <a:t>Příklady: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I do not (</a:t>
            </a:r>
            <a:r>
              <a:rPr lang="cs-CZ" dirty="0" err="1" smtClean="0">
                <a:solidFill>
                  <a:srgbClr val="C00000"/>
                </a:solidFill>
              </a:rPr>
              <a:t>don‘t</a:t>
            </a:r>
            <a:r>
              <a:rPr lang="cs-CZ" dirty="0" smtClean="0">
                <a:solidFill>
                  <a:srgbClr val="C00000"/>
                </a:solidFill>
              </a:rPr>
              <a:t>) </a:t>
            </a:r>
            <a:r>
              <a:rPr lang="cs-CZ" dirty="0" err="1" smtClean="0">
                <a:solidFill>
                  <a:srgbClr val="C00000"/>
                </a:solidFill>
              </a:rPr>
              <a:t>need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anything</a:t>
            </a:r>
            <a:r>
              <a:rPr lang="cs-CZ" sz="3600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i="1" dirty="0" smtClean="0"/>
              <a:t> (Nic nepotřebuji.)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C00000"/>
                </a:solidFill>
              </a:rPr>
              <a:t>It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does</a:t>
            </a:r>
            <a:r>
              <a:rPr lang="cs-CZ" dirty="0" smtClean="0">
                <a:solidFill>
                  <a:srgbClr val="C00000"/>
                </a:solidFill>
              </a:rPr>
              <a:t> not (</a:t>
            </a:r>
            <a:r>
              <a:rPr lang="cs-CZ" dirty="0" err="1" smtClean="0">
                <a:solidFill>
                  <a:srgbClr val="C00000"/>
                </a:solidFill>
              </a:rPr>
              <a:t>doesn‘t</a:t>
            </a:r>
            <a:r>
              <a:rPr lang="cs-CZ" dirty="0" smtClean="0">
                <a:solidFill>
                  <a:srgbClr val="C00000"/>
                </a:solidFill>
              </a:rPr>
              <a:t>) </a:t>
            </a:r>
            <a:r>
              <a:rPr lang="cs-CZ" dirty="0" err="1" smtClean="0">
                <a:solidFill>
                  <a:srgbClr val="C00000"/>
                </a:solidFill>
              </a:rPr>
              <a:t>rain</a:t>
            </a:r>
            <a:r>
              <a:rPr lang="cs-CZ" dirty="0" smtClean="0">
                <a:solidFill>
                  <a:srgbClr val="C00000"/>
                </a:solidFill>
              </a:rPr>
              <a:t> a lot </a:t>
            </a:r>
            <a:r>
              <a:rPr lang="cs-CZ" dirty="0" err="1" smtClean="0">
                <a:solidFill>
                  <a:srgbClr val="C00000"/>
                </a:solidFill>
              </a:rPr>
              <a:t>here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i="1" dirty="0" smtClean="0"/>
              <a:t>(Moc tady neprší.)</a:t>
            </a:r>
          </a:p>
          <a:p>
            <a:pPr marL="0" indent="0" algn="ctr">
              <a:buNone/>
            </a:pPr>
            <a:endParaRPr lang="cs-CZ" sz="4000" b="1" i="1" dirty="0"/>
          </a:p>
        </p:txBody>
      </p:sp>
    </p:spTree>
    <p:extLst>
      <p:ext uri="{BB962C8B-B14F-4D97-AF65-F5344CB8AC3E}">
        <p14:creationId xmlns="" xmlns:p14="http://schemas.microsoft.com/office/powerpoint/2010/main" val="32723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O</a:t>
            </a:r>
            <a:r>
              <a:rPr lang="cs-CZ" b="1" u="sng" dirty="0" smtClean="0"/>
              <a:t>tázka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b="1" dirty="0" smtClean="0"/>
              <a:t>(tázací výraz) + </a:t>
            </a:r>
            <a:r>
              <a:rPr lang="cs-CZ" sz="3600" b="1" dirty="0" smtClean="0">
                <a:solidFill>
                  <a:srgbClr val="FF0000"/>
                </a:solidFill>
              </a:rPr>
              <a:t>do/</a:t>
            </a:r>
            <a:r>
              <a:rPr lang="cs-CZ" sz="3600" b="1" dirty="0" err="1" smtClean="0">
                <a:solidFill>
                  <a:srgbClr val="FF0000"/>
                </a:solidFill>
              </a:rPr>
              <a:t>does</a:t>
            </a:r>
            <a:r>
              <a:rPr lang="cs-CZ" sz="3600" b="1" dirty="0" smtClean="0">
                <a:solidFill>
                  <a:srgbClr val="FF0000"/>
                </a:solidFill>
              </a:rPr>
              <a:t> </a:t>
            </a:r>
            <a:r>
              <a:rPr lang="cs-CZ" sz="3600" b="1" dirty="0" smtClean="0"/>
              <a:t>+</a:t>
            </a:r>
            <a:r>
              <a:rPr lang="cs-CZ" sz="3600" b="1" dirty="0" smtClean="0">
                <a:solidFill>
                  <a:srgbClr val="FF0000"/>
                </a:solidFill>
              </a:rPr>
              <a:t> </a:t>
            </a:r>
            <a:r>
              <a:rPr lang="cs-CZ" sz="3600" b="1" dirty="0" smtClean="0"/>
              <a:t>podmět + VS?</a:t>
            </a:r>
          </a:p>
          <a:p>
            <a:pPr marL="0" indent="0">
              <a:buNone/>
            </a:pPr>
            <a:r>
              <a:rPr lang="cs-CZ" sz="3600" u="sng" dirty="0" smtClean="0"/>
              <a:t>Příklady: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Do </a:t>
            </a:r>
            <a:r>
              <a:rPr lang="cs-CZ" dirty="0" err="1" smtClean="0">
                <a:solidFill>
                  <a:srgbClr val="C00000"/>
                </a:solidFill>
              </a:rPr>
              <a:t>you</a:t>
            </a:r>
            <a:r>
              <a:rPr lang="cs-CZ" dirty="0" smtClean="0">
                <a:solidFill>
                  <a:srgbClr val="C00000"/>
                </a:solidFill>
              </a:rPr>
              <a:t> live in Prague? </a:t>
            </a:r>
          </a:p>
          <a:p>
            <a:pPr marL="0" indent="0">
              <a:buNone/>
            </a:pPr>
            <a:r>
              <a:rPr lang="cs-CZ" i="1" dirty="0" smtClean="0"/>
              <a:t>(Bydlíš v Praze?)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C00000"/>
                </a:solidFill>
              </a:rPr>
              <a:t>When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does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she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get</a:t>
            </a:r>
            <a:r>
              <a:rPr lang="cs-CZ" dirty="0" smtClean="0">
                <a:solidFill>
                  <a:srgbClr val="C00000"/>
                </a:solidFill>
              </a:rPr>
              <a:t> up?</a:t>
            </a:r>
          </a:p>
          <a:p>
            <a:pPr marL="0" indent="0">
              <a:buNone/>
            </a:pPr>
            <a:r>
              <a:rPr lang="cs-CZ" i="1" dirty="0" smtClean="0"/>
              <a:t>(Kdy vstává?)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C00000"/>
                </a:solidFill>
              </a:rPr>
              <a:t>What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does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this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word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mean</a:t>
            </a:r>
            <a:r>
              <a:rPr lang="cs-CZ" dirty="0" smtClean="0">
                <a:solidFill>
                  <a:srgbClr val="C00000"/>
                </a:solidFill>
              </a:rPr>
              <a:t>?</a:t>
            </a:r>
          </a:p>
          <a:p>
            <a:pPr marL="0" indent="0">
              <a:buNone/>
            </a:pPr>
            <a:r>
              <a:rPr lang="cs-CZ" i="1" dirty="0" smtClean="0"/>
              <a:t>(Co znamená to slovo?)</a:t>
            </a:r>
          </a:p>
        </p:txBody>
      </p:sp>
    </p:spTree>
    <p:extLst>
      <p:ext uri="{BB962C8B-B14F-4D97-AF65-F5344CB8AC3E}">
        <p14:creationId xmlns="" xmlns:p14="http://schemas.microsoft.com/office/powerpoint/2010/main" val="415898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Užití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70C0"/>
                </a:solidFill>
              </a:rPr>
              <a:t>Zvyky a opakované děje.</a:t>
            </a:r>
          </a:p>
          <a:p>
            <a:r>
              <a:rPr lang="cs-CZ" sz="3600" dirty="0" smtClean="0">
                <a:solidFill>
                  <a:srgbClr val="0070C0"/>
                </a:solidFill>
              </a:rPr>
              <a:t>Obecná tvrzení a fakta.</a:t>
            </a:r>
          </a:p>
          <a:p>
            <a:r>
              <a:rPr lang="cs-CZ" sz="3600" dirty="0" smtClean="0">
                <a:solidFill>
                  <a:srgbClr val="0070C0"/>
                </a:solidFill>
              </a:rPr>
              <a:t>Slovesa stavu.</a:t>
            </a:r>
          </a:p>
          <a:p>
            <a:r>
              <a:rPr lang="cs-CZ" sz="3600" dirty="0" smtClean="0">
                <a:solidFill>
                  <a:srgbClr val="0070C0"/>
                </a:solidFill>
              </a:rPr>
              <a:t>S budoucím významem – rozvrh.</a:t>
            </a:r>
          </a:p>
          <a:p>
            <a:r>
              <a:rPr lang="cs-CZ" sz="3600" dirty="0" smtClean="0">
                <a:solidFill>
                  <a:srgbClr val="0070C0"/>
                </a:solidFill>
              </a:rPr>
              <a:t>S budoucím významem – po spojkách.</a:t>
            </a:r>
          </a:p>
          <a:p>
            <a:r>
              <a:rPr lang="cs-CZ" sz="3600" dirty="0" smtClean="0">
                <a:solidFill>
                  <a:srgbClr val="0070C0"/>
                </a:solidFill>
              </a:rPr>
              <a:t>Vyprávění příběhu.</a:t>
            </a:r>
            <a:endParaRPr lang="cs-CZ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14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Nejběžnější časové údaje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F0"/>
                </a:solidFill>
              </a:rPr>
              <a:t>o</a:t>
            </a:r>
            <a:r>
              <a:rPr lang="cs-CZ" b="1" dirty="0" err="1" smtClean="0">
                <a:solidFill>
                  <a:srgbClr val="00B0F0"/>
                </a:solidFill>
              </a:rPr>
              <a:t>ften</a:t>
            </a:r>
            <a:r>
              <a:rPr lang="cs-CZ" b="1" dirty="0" smtClean="0">
                <a:solidFill>
                  <a:srgbClr val="00B0F0"/>
                </a:solidFill>
              </a:rPr>
              <a:t>, </a:t>
            </a:r>
            <a:r>
              <a:rPr lang="cs-CZ" b="1" dirty="0" err="1" smtClean="0">
                <a:solidFill>
                  <a:srgbClr val="00B0F0"/>
                </a:solidFill>
              </a:rPr>
              <a:t>always</a:t>
            </a:r>
            <a:r>
              <a:rPr lang="cs-CZ" b="1" dirty="0" smtClean="0">
                <a:solidFill>
                  <a:srgbClr val="00B0F0"/>
                </a:solidFill>
              </a:rPr>
              <a:t>, </a:t>
            </a:r>
            <a:r>
              <a:rPr lang="cs-CZ" b="1" dirty="0" err="1" smtClean="0">
                <a:solidFill>
                  <a:srgbClr val="00B0F0"/>
                </a:solidFill>
              </a:rPr>
              <a:t>usually</a:t>
            </a:r>
            <a:r>
              <a:rPr lang="cs-CZ" b="1" dirty="0" smtClean="0">
                <a:solidFill>
                  <a:srgbClr val="00B0F0"/>
                </a:solidFill>
              </a:rPr>
              <a:t>, </a:t>
            </a:r>
            <a:r>
              <a:rPr lang="cs-CZ" b="1" dirty="0" err="1" smtClean="0">
                <a:solidFill>
                  <a:srgbClr val="00B0F0"/>
                </a:solidFill>
              </a:rPr>
              <a:t>never</a:t>
            </a:r>
            <a:r>
              <a:rPr lang="cs-CZ" b="1" dirty="0" smtClean="0">
                <a:solidFill>
                  <a:srgbClr val="00B0F0"/>
                </a:solidFill>
              </a:rPr>
              <a:t>, </a:t>
            </a:r>
            <a:r>
              <a:rPr lang="cs-CZ" b="1" dirty="0" err="1" smtClean="0">
                <a:solidFill>
                  <a:srgbClr val="00B0F0"/>
                </a:solidFill>
              </a:rPr>
              <a:t>seldom</a:t>
            </a:r>
            <a:r>
              <a:rPr lang="cs-CZ" b="1" dirty="0" smtClean="0">
                <a:solidFill>
                  <a:srgbClr val="00B0F0"/>
                </a:solidFill>
              </a:rPr>
              <a:t>, </a:t>
            </a:r>
            <a:r>
              <a:rPr lang="cs-CZ" b="1" dirty="0" err="1" smtClean="0">
                <a:solidFill>
                  <a:srgbClr val="00B0F0"/>
                </a:solidFill>
              </a:rPr>
              <a:t>sometimes</a:t>
            </a:r>
            <a:r>
              <a:rPr lang="cs-CZ" b="1" dirty="0" smtClean="0">
                <a:solidFill>
                  <a:srgbClr val="00B0F0"/>
                </a:solidFill>
              </a:rPr>
              <a:t>...</a:t>
            </a:r>
          </a:p>
          <a:p>
            <a:r>
              <a:rPr lang="cs-CZ" b="1" dirty="0" err="1" smtClean="0">
                <a:solidFill>
                  <a:srgbClr val="00B0F0"/>
                </a:solidFill>
              </a:rPr>
              <a:t>every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day</a:t>
            </a:r>
            <a:r>
              <a:rPr lang="cs-CZ" b="1" dirty="0" smtClean="0">
                <a:solidFill>
                  <a:srgbClr val="00B0F0"/>
                </a:solidFill>
              </a:rPr>
              <a:t>, </a:t>
            </a:r>
            <a:r>
              <a:rPr lang="cs-CZ" b="1" dirty="0" err="1" smtClean="0">
                <a:solidFill>
                  <a:srgbClr val="00B0F0"/>
                </a:solidFill>
              </a:rPr>
              <a:t>every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morning</a:t>
            </a:r>
            <a:r>
              <a:rPr lang="cs-CZ" b="1" dirty="0" smtClean="0">
                <a:solidFill>
                  <a:srgbClr val="00B0F0"/>
                </a:solidFill>
              </a:rPr>
              <a:t>, </a:t>
            </a:r>
            <a:r>
              <a:rPr lang="cs-CZ" b="1" dirty="0" err="1" smtClean="0">
                <a:solidFill>
                  <a:srgbClr val="00B0F0"/>
                </a:solidFill>
              </a:rPr>
              <a:t>every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Tuesday</a:t>
            </a:r>
            <a:r>
              <a:rPr lang="cs-CZ" b="1" dirty="0" smtClean="0">
                <a:solidFill>
                  <a:srgbClr val="00B0F0"/>
                </a:solidFill>
              </a:rPr>
              <a:t>, in </a:t>
            </a:r>
            <a:r>
              <a:rPr lang="cs-CZ" b="1" dirty="0" err="1" smtClean="0">
                <a:solidFill>
                  <a:srgbClr val="00B0F0"/>
                </a:solidFill>
              </a:rPr>
              <a:t>the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evening</a:t>
            </a:r>
            <a:r>
              <a:rPr lang="cs-CZ" b="1" dirty="0" smtClean="0">
                <a:solidFill>
                  <a:srgbClr val="00B0F0"/>
                </a:solidFill>
              </a:rPr>
              <a:t>, </a:t>
            </a:r>
            <a:r>
              <a:rPr lang="cs-CZ" b="1" dirty="0" err="1" smtClean="0">
                <a:solidFill>
                  <a:srgbClr val="00B0F0"/>
                </a:solidFill>
              </a:rPr>
              <a:t>at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noon</a:t>
            </a:r>
            <a:r>
              <a:rPr lang="cs-CZ" b="1" dirty="0" smtClean="0">
                <a:solidFill>
                  <a:srgbClr val="00B0F0"/>
                </a:solidFill>
              </a:rPr>
              <a:t>, </a:t>
            </a:r>
            <a:r>
              <a:rPr lang="cs-CZ" b="1" dirty="0" err="1" smtClean="0">
                <a:solidFill>
                  <a:srgbClr val="00B0F0"/>
                </a:solidFill>
              </a:rPr>
              <a:t>at</a:t>
            </a:r>
            <a:r>
              <a:rPr lang="cs-CZ" b="1" dirty="0" smtClean="0">
                <a:solidFill>
                  <a:srgbClr val="00B0F0"/>
                </a:solidFill>
              </a:rPr>
              <a:t> night, </a:t>
            </a:r>
            <a:r>
              <a:rPr lang="cs-CZ" b="1" dirty="0" err="1" smtClean="0">
                <a:solidFill>
                  <a:srgbClr val="00B0F0"/>
                </a:solidFill>
              </a:rPr>
              <a:t>at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six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o‘clock</a:t>
            </a:r>
            <a:r>
              <a:rPr lang="cs-CZ" b="1" dirty="0" smtClean="0">
                <a:solidFill>
                  <a:srgbClr val="00B0F0"/>
                </a:solidFill>
              </a:rPr>
              <a:t>…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!</a:t>
            </a:r>
            <a:r>
              <a:rPr lang="cs-CZ" u="sng" dirty="0" smtClean="0"/>
              <a:t> Pozor na pořádek slov ve větách </a:t>
            </a:r>
            <a:r>
              <a:rPr lang="cs-CZ" b="1" u="sng" dirty="0" smtClean="0">
                <a:solidFill>
                  <a:srgbClr val="FF0000"/>
                </a:solidFill>
              </a:rPr>
              <a:t>!</a:t>
            </a:r>
          </a:p>
          <a:p>
            <a:pPr marL="0" indent="0">
              <a:buNone/>
            </a:pPr>
            <a:r>
              <a:rPr lang="cs-CZ" dirty="0" smtClean="0"/>
              <a:t>I </a:t>
            </a:r>
            <a:r>
              <a:rPr lang="cs-CZ" dirty="0" err="1" smtClean="0"/>
              <a:t>learn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every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day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usually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go to </a:t>
            </a:r>
            <a:r>
              <a:rPr lang="cs-CZ" dirty="0" err="1" smtClean="0"/>
              <a:t>school</a:t>
            </a:r>
            <a:r>
              <a:rPr lang="cs-CZ" dirty="0" smtClean="0"/>
              <a:t> by bus.</a:t>
            </a:r>
          </a:p>
          <a:p>
            <a:pPr marL="0" indent="0">
              <a:buNone/>
            </a:pPr>
            <a:r>
              <a:rPr lang="cs-CZ" dirty="0" smtClean="0"/>
              <a:t>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often</a:t>
            </a:r>
            <a:r>
              <a:rPr lang="cs-CZ" dirty="0" smtClean="0"/>
              <a:t>  </a:t>
            </a:r>
            <a:r>
              <a:rPr lang="cs-CZ" dirty="0" err="1" smtClean="0"/>
              <a:t>help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517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cs-CZ" b="1" u="sng" dirty="0" smtClean="0"/>
              <a:t>Pravopis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900" dirty="0" smtClean="0"/>
              <a:t>Slovesa zakončená na </a:t>
            </a:r>
            <a:r>
              <a:rPr lang="cs-CZ" sz="3900" b="1" dirty="0" smtClean="0">
                <a:solidFill>
                  <a:srgbClr val="00B0F0"/>
                </a:solidFill>
              </a:rPr>
              <a:t>–ch, -</a:t>
            </a:r>
            <a:r>
              <a:rPr lang="cs-CZ" sz="3900" b="1" dirty="0" err="1" smtClean="0">
                <a:solidFill>
                  <a:srgbClr val="00B0F0"/>
                </a:solidFill>
              </a:rPr>
              <a:t>sh</a:t>
            </a:r>
            <a:r>
              <a:rPr lang="cs-CZ" sz="3900" b="1" dirty="0" smtClean="0">
                <a:solidFill>
                  <a:srgbClr val="00B0F0"/>
                </a:solidFill>
              </a:rPr>
              <a:t>, -o, -s, -x </a:t>
            </a:r>
            <a:r>
              <a:rPr lang="cs-CZ" sz="3900" dirty="0" smtClean="0"/>
              <a:t>a </a:t>
            </a:r>
            <a:r>
              <a:rPr lang="cs-CZ" sz="3900" b="1" dirty="0" smtClean="0">
                <a:solidFill>
                  <a:srgbClr val="00B0F0"/>
                </a:solidFill>
              </a:rPr>
              <a:t>–z </a:t>
            </a:r>
            <a:r>
              <a:rPr lang="cs-CZ" sz="3900" dirty="0" smtClean="0"/>
              <a:t>mají ve 3.os. jednotného čísla </a:t>
            </a:r>
            <a:r>
              <a:rPr lang="cs-CZ" sz="3900" b="1" dirty="0" smtClean="0">
                <a:solidFill>
                  <a:srgbClr val="FF0000"/>
                </a:solidFill>
              </a:rPr>
              <a:t>koncovku –es: </a:t>
            </a:r>
            <a:r>
              <a:rPr lang="cs-CZ" sz="3900" dirty="0" err="1" smtClean="0"/>
              <a:t>matches</a:t>
            </a:r>
            <a:r>
              <a:rPr lang="cs-CZ" sz="3900" dirty="0" smtClean="0"/>
              <a:t>, </a:t>
            </a:r>
            <a:r>
              <a:rPr lang="cs-CZ" sz="3900" dirty="0" err="1" smtClean="0"/>
              <a:t>goes</a:t>
            </a:r>
            <a:r>
              <a:rPr lang="cs-CZ" sz="3900" dirty="0" smtClean="0"/>
              <a:t>, </a:t>
            </a:r>
            <a:r>
              <a:rPr lang="cs-CZ" sz="3900" dirty="0" err="1" smtClean="0"/>
              <a:t>fixes</a:t>
            </a:r>
            <a:r>
              <a:rPr lang="cs-CZ" sz="3900" dirty="0" smtClean="0"/>
              <a:t>, </a:t>
            </a:r>
            <a:r>
              <a:rPr lang="cs-CZ" sz="3900" dirty="0" err="1" smtClean="0"/>
              <a:t>kisses</a:t>
            </a:r>
            <a:r>
              <a:rPr lang="cs-CZ" sz="3900" dirty="0" smtClean="0"/>
              <a:t>.</a:t>
            </a:r>
          </a:p>
          <a:p>
            <a:r>
              <a:rPr lang="cs-CZ" sz="3900" dirty="0" smtClean="0"/>
              <a:t>Slovesa zakončená na </a:t>
            </a:r>
            <a:r>
              <a:rPr lang="cs-CZ" sz="3900" b="1" dirty="0" smtClean="0">
                <a:solidFill>
                  <a:srgbClr val="00B0F0"/>
                </a:solidFill>
              </a:rPr>
              <a:t>souhlásku   -y</a:t>
            </a:r>
            <a:r>
              <a:rPr lang="cs-CZ" sz="3900" dirty="0" smtClean="0">
                <a:solidFill>
                  <a:srgbClr val="00B0F0"/>
                </a:solidFill>
              </a:rPr>
              <a:t> </a:t>
            </a:r>
            <a:r>
              <a:rPr lang="cs-CZ" sz="3900" dirty="0" smtClean="0"/>
              <a:t>mají ve 3.os jednotného čísla </a:t>
            </a:r>
            <a:r>
              <a:rPr lang="cs-CZ" sz="3900" b="1" dirty="0" smtClean="0">
                <a:solidFill>
                  <a:srgbClr val="FF0000"/>
                </a:solidFill>
              </a:rPr>
              <a:t>koncovku –</a:t>
            </a:r>
            <a:r>
              <a:rPr lang="cs-CZ" sz="3900" b="1" dirty="0" err="1" smtClean="0">
                <a:solidFill>
                  <a:srgbClr val="FF0000"/>
                </a:solidFill>
              </a:rPr>
              <a:t>ies</a:t>
            </a:r>
            <a:r>
              <a:rPr lang="cs-CZ" sz="39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3900" b="1" dirty="0" smtClean="0"/>
              <a:t>Srovnej:</a:t>
            </a:r>
          </a:p>
          <a:p>
            <a:pPr marL="0" indent="0">
              <a:buNone/>
            </a:pPr>
            <a:r>
              <a:rPr lang="cs-CZ" sz="3900" dirty="0" err="1" smtClean="0"/>
              <a:t>worry</a:t>
            </a:r>
            <a:r>
              <a:rPr lang="cs-CZ" sz="3900" dirty="0" smtClean="0"/>
              <a:t> – </a:t>
            </a:r>
            <a:r>
              <a:rPr lang="cs-CZ" sz="3900" dirty="0" err="1" smtClean="0"/>
              <a:t>worries</a:t>
            </a:r>
            <a:r>
              <a:rPr lang="cs-CZ" sz="3900" dirty="0" smtClean="0"/>
              <a:t>, </a:t>
            </a:r>
            <a:r>
              <a:rPr lang="cs-CZ" sz="3900" dirty="0" err="1" smtClean="0"/>
              <a:t>cry</a:t>
            </a:r>
            <a:r>
              <a:rPr lang="cs-CZ" sz="3900" dirty="0" smtClean="0"/>
              <a:t> – </a:t>
            </a:r>
            <a:r>
              <a:rPr lang="cs-CZ" sz="3900" dirty="0" err="1" smtClean="0"/>
              <a:t>cries</a:t>
            </a:r>
            <a:endParaRPr lang="cs-CZ" sz="3900" dirty="0" smtClean="0"/>
          </a:p>
          <a:p>
            <a:pPr marL="0" indent="0">
              <a:buNone/>
            </a:pPr>
            <a:r>
              <a:rPr lang="cs-CZ" sz="3900" dirty="0" smtClean="0">
                <a:solidFill>
                  <a:srgbClr val="00B0F0"/>
                </a:solidFill>
              </a:rPr>
              <a:t>ALE</a:t>
            </a:r>
          </a:p>
          <a:p>
            <a:pPr marL="0" indent="0">
              <a:buNone/>
            </a:pPr>
            <a:r>
              <a:rPr lang="cs-CZ" sz="3800" dirty="0"/>
              <a:t>p</a:t>
            </a:r>
            <a:r>
              <a:rPr lang="cs-CZ" sz="3800" dirty="0" smtClean="0"/>
              <a:t>lay – </a:t>
            </a:r>
            <a:r>
              <a:rPr lang="cs-CZ" sz="3800" dirty="0" err="1" smtClean="0"/>
              <a:t>plays</a:t>
            </a:r>
            <a:r>
              <a:rPr lang="cs-CZ" sz="3800" dirty="0" smtClean="0"/>
              <a:t>, </a:t>
            </a:r>
            <a:r>
              <a:rPr lang="cs-CZ" sz="3800" dirty="0" err="1" smtClean="0"/>
              <a:t>pay</a:t>
            </a:r>
            <a:r>
              <a:rPr lang="cs-CZ" sz="3800" dirty="0" smtClean="0"/>
              <a:t> - </a:t>
            </a:r>
            <a:r>
              <a:rPr lang="cs-CZ" sz="3800" dirty="0" err="1" smtClean="0"/>
              <a:t>pays</a:t>
            </a:r>
            <a:endParaRPr lang="cs-CZ" sz="3800" dirty="0" smtClean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018588" y="1095157"/>
            <a:ext cx="2286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3900" dirty="0">
                <a:solidFill>
                  <a:prstClr val="black"/>
                </a:solidFill>
              </a:rPr>
              <a:t>koncovku –es: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9689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465</Words>
  <Application>Microsoft Office PowerPoint</Application>
  <PresentationFormat>Předvádění na obrazovce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Present Simple</vt:lpstr>
      <vt:lpstr>Tvoření</vt:lpstr>
      <vt:lpstr>Kladná oznamovací věta</vt:lpstr>
      <vt:lpstr>Zápor</vt:lpstr>
      <vt:lpstr>Otázka</vt:lpstr>
      <vt:lpstr>Užití</vt:lpstr>
      <vt:lpstr>Nejběžnější časové údaje</vt:lpstr>
      <vt:lpstr>Pravopis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hur</cp:lastModifiedBy>
  <cp:revision>25</cp:revision>
  <dcterms:created xsi:type="dcterms:W3CDTF">2012-04-12T06:14:10Z</dcterms:created>
  <dcterms:modified xsi:type="dcterms:W3CDTF">2012-05-29T10:28:35Z</dcterms:modified>
</cp:coreProperties>
</file>