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5" r:id="rId3"/>
    <p:sldId id="256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417A4-54F9-4542-8DB7-24C96D86B71B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08370-934A-4316-9D7D-14CB06EBA6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7638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08370-934A-4316-9D7D-14CB06EBA6CD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2547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08370-934A-4316-9D7D-14CB06EBA6C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13771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8335-C54E-424B-B374-AF6252800E74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8335-C54E-424B-B374-AF6252800E74}" type="datetimeFigureOut">
              <a:rPr lang="cs-CZ" smtClean="0"/>
              <a:pPr/>
              <a:t>18.6.2013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E6942-581C-482E-816E-B6330D50200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7920880" cy="4608512"/>
          </a:xfrm>
        </p:spPr>
        <p:txBody>
          <a:bodyPr>
            <a:normAutofit fontScale="47500" lnSpcReduction="20000"/>
          </a:bodyPr>
          <a:lstStyle/>
          <a:p>
            <a:endParaRPr lang="cs-CZ" dirty="0"/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Název školy: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Střední </a:t>
            </a:r>
            <a:r>
              <a:rPr lang="cs-CZ" dirty="0">
                <a:solidFill>
                  <a:schemeClr val="tx1"/>
                </a:solidFill>
              </a:rPr>
              <a:t>průmyslová škola, Ostrava - Vítkovice, </a:t>
            </a:r>
            <a:r>
              <a:rPr lang="cs-CZ" dirty="0" smtClean="0">
                <a:solidFill>
                  <a:schemeClr val="tx1"/>
                </a:solidFill>
              </a:rPr>
              <a:t>	příspěvková </a:t>
            </a:r>
            <a:r>
              <a:rPr lang="cs-CZ" dirty="0">
                <a:solidFill>
                  <a:schemeClr val="tx1"/>
                </a:solidFill>
              </a:rPr>
              <a:t>organizace</a:t>
            </a: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Autor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Mgr. Dagmar </a:t>
            </a:r>
            <a:r>
              <a:rPr lang="cs-CZ" dirty="0" err="1" smtClean="0">
                <a:solidFill>
                  <a:schemeClr val="tx1"/>
                </a:solidFill>
              </a:rPr>
              <a:t>Andrysová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Datum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22.8.2012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Název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	VY_22_INOVACE_1_1_27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Číslo </a:t>
            </a:r>
            <a:r>
              <a:rPr lang="cs-CZ" b="1" dirty="0">
                <a:solidFill>
                  <a:schemeClr val="tx1"/>
                </a:solidFill>
              </a:rPr>
              <a:t>projektu: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CZ.1.07/1.5.00/34.0125</a:t>
            </a: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Sada:		1 Reálie</a:t>
            </a:r>
            <a:endParaRPr lang="cs-CZ" dirty="0" smtClean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r>
              <a:rPr lang="cs-CZ" b="1" smtClean="0">
                <a:solidFill>
                  <a:schemeClr val="tx1"/>
                </a:solidFill>
              </a:rPr>
              <a:t>Téma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 </a:t>
            </a:r>
            <a:r>
              <a:rPr lang="cs-CZ" dirty="0" smtClean="0">
                <a:solidFill>
                  <a:schemeClr val="tx1"/>
                </a:solidFill>
              </a:rPr>
              <a:t>		</a:t>
            </a:r>
            <a:r>
              <a:rPr lang="cs-CZ" dirty="0" err="1" smtClean="0">
                <a:solidFill>
                  <a:schemeClr val="tx1"/>
                </a:solidFill>
              </a:rPr>
              <a:t>American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and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British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Holidays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Anotace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DUM</a:t>
            </a:r>
            <a:r>
              <a:rPr lang="cs-CZ" dirty="0">
                <a:solidFill>
                  <a:schemeClr val="tx1"/>
                </a:solidFill>
              </a:rPr>
              <a:t>; Prezentace slouží k </a:t>
            </a:r>
            <a:r>
              <a:rPr lang="cs-CZ" dirty="0" smtClean="0">
                <a:solidFill>
                  <a:schemeClr val="tx1"/>
                </a:solidFill>
              </a:rPr>
              <a:t>obrazové ilustraci výkladu učitele na téma </a:t>
            </a:r>
            <a:r>
              <a:rPr lang="cs-CZ" dirty="0" err="1" smtClean="0">
                <a:solidFill>
                  <a:schemeClr val="tx1"/>
                </a:solidFill>
              </a:rPr>
              <a:t>American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and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British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holidays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>
                <a:solidFill>
                  <a:schemeClr val="tx1"/>
                </a:solidFill>
              </a:rPr>
              <a:t>Žáci si interaktivně, ústně i písemně </a:t>
            </a:r>
            <a:r>
              <a:rPr lang="cs-CZ" dirty="0" smtClean="0">
                <a:solidFill>
                  <a:schemeClr val="tx1"/>
                </a:solidFill>
              </a:rPr>
              <a:t>osvojují </a:t>
            </a:r>
            <a:r>
              <a:rPr lang="cs-CZ" dirty="0">
                <a:solidFill>
                  <a:schemeClr val="tx1"/>
                </a:solidFill>
              </a:rPr>
              <a:t>učivo</a:t>
            </a:r>
            <a:r>
              <a:rPr lang="cs-CZ" dirty="0" smtClean="0">
                <a:solidFill>
                  <a:schemeClr val="tx1"/>
                </a:solidFill>
              </a:rPr>
              <a:t>. Cílová skupina: 3.a 4. ročník.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2656"/>
            <a:ext cx="7078251" cy="17281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8800" b="1" smtClean="0">
                <a:solidFill>
                  <a:srgbClr val="FF0000"/>
                </a:solidFill>
              </a:rPr>
              <a:t>AMERICAN</a:t>
            </a:r>
            <a:r>
              <a:rPr lang="cs-CZ" sz="8800" b="1" smtClean="0"/>
              <a:t> AND </a:t>
            </a:r>
            <a:r>
              <a:rPr lang="cs-CZ" sz="8800" b="1" smtClean="0">
                <a:solidFill>
                  <a:schemeClr val="tx2">
                    <a:lumMod val="75000"/>
                  </a:schemeClr>
                </a:solidFill>
              </a:rPr>
              <a:t>BRITISH</a:t>
            </a:r>
            <a:r>
              <a:rPr lang="cs-CZ" sz="8800" b="1" smtClean="0"/>
              <a:t> </a:t>
            </a:r>
            <a:r>
              <a:rPr lang="cs-CZ" sz="8800" b="1" smtClean="0">
                <a:solidFill>
                  <a:srgbClr val="FFFF00"/>
                </a:solidFill>
              </a:rPr>
              <a:t>HOLIDAYS</a:t>
            </a:r>
            <a:endParaRPr lang="cs-CZ" sz="88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6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sz="4900" b="1" smtClean="0">
                <a:solidFill>
                  <a:srgbClr val="FF0000"/>
                </a:solidFill>
              </a:rPr>
              <a:t>Christmas</a:t>
            </a:r>
            <a:r>
              <a:rPr lang="cs-CZ" b="1" smtClean="0">
                <a:solidFill>
                  <a:srgbClr val="FF0000"/>
                </a:solidFill>
              </a:rPr>
              <a:t/>
            </a:r>
            <a:br>
              <a:rPr lang="cs-CZ" b="1" smtClean="0">
                <a:solidFill>
                  <a:srgbClr val="FF0000"/>
                </a:solidFill>
              </a:rPr>
            </a:br>
            <a:r>
              <a:rPr lang="cs-CZ" b="1" smtClean="0">
                <a:solidFill>
                  <a:srgbClr val="FF0000"/>
                </a:solidFill>
              </a:rPr>
              <a:t>(25th December)</a:t>
            </a:r>
            <a:endParaRPr lang="cs-CZ" b="1">
              <a:solidFill>
                <a:srgbClr val="FF00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2348880"/>
            <a:ext cx="1783407" cy="2664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772816"/>
            <a:ext cx="2403770" cy="3564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636912"/>
            <a:ext cx="2938440" cy="33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b="1" smtClean="0">
                <a:solidFill>
                  <a:srgbClr val="FFFF00"/>
                </a:solidFill>
              </a:rPr>
              <a:t>Easter</a:t>
            </a:r>
            <a:br>
              <a:rPr lang="cs-CZ" b="1" smtClean="0">
                <a:solidFill>
                  <a:srgbClr val="FFFF00"/>
                </a:solidFill>
              </a:rPr>
            </a:br>
            <a:r>
              <a:rPr lang="cs-CZ" b="1" smtClean="0">
                <a:solidFill>
                  <a:srgbClr val="FFFF00"/>
                </a:solidFill>
              </a:rPr>
              <a:t>(March or April)</a:t>
            </a:r>
            <a:endParaRPr lang="cs-CZ" b="1">
              <a:solidFill>
                <a:srgbClr val="FFFF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0336" y="1700808"/>
            <a:ext cx="2438400" cy="17038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469" y="2385048"/>
            <a:ext cx="3936000" cy="2952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861048"/>
            <a:ext cx="3888000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54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b="1" smtClean="0"/>
              <a:t>Halloween</a:t>
            </a:r>
            <a:br>
              <a:rPr lang="cs-CZ" b="1" smtClean="0"/>
            </a:br>
            <a:r>
              <a:rPr lang="cs-CZ" b="1" smtClean="0"/>
              <a:t>(31st October)</a:t>
            </a:r>
            <a:endParaRPr lang="cs-CZ" b="1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635973"/>
            <a:ext cx="3618000" cy="4824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7119" y="3910298"/>
            <a:ext cx="3419396" cy="2556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4284" y="1635973"/>
            <a:ext cx="358506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066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smtClean="0">
                <a:solidFill>
                  <a:srgbClr val="002060"/>
                </a:solidFill>
              </a:rPr>
              <a:t>Thanksgiving</a:t>
            </a:r>
            <a:br>
              <a:rPr lang="cs-CZ" b="1" smtClean="0">
                <a:solidFill>
                  <a:srgbClr val="002060"/>
                </a:solidFill>
              </a:rPr>
            </a:br>
            <a:r>
              <a:rPr lang="cs-CZ" b="1" smtClean="0">
                <a:solidFill>
                  <a:srgbClr val="002060"/>
                </a:solidFill>
              </a:rPr>
              <a:t>(4th Thursday in November)</a:t>
            </a:r>
            <a:endParaRPr lang="cs-CZ" b="1">
              <a:solidFill>
                <a:srgbClr val="00206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984300"/>
            <a:ext cx="4184163" cy="2772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639" y="1916832"/>
            <a:ext cx="3957959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8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12570" y="274638"/>
            <a:ext cx="4298869" cy="92211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smtClean="0"/>
              <a:t>Other holidays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r>
              <a:rPr lang="cs-CZ" smtClean="0"/>
              <a:t>New Year´s Day</a:t>
            </a:r>
          </a:p>
          <a:p>
            <a:pPr marL="0" indent="0">
              <a:buNone/>
            </a:pPr>
            <a:r>
              <a:rPr lang="cs-CZ" smtClean="0"/>
              <a:t>(1st January)</a:t>
            </a:r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r>
              <a:rPr lang="cs-CZ" smtClean="0"/>
              <a:t>St. Valentine´s Day</a:t>
            </a:r>
          </a:p>
          <a:p>
            <a:pPr marL="0" indent="0">
              <a:buNone/>
            </a:pPr>
            <a:r>
              <a:rPr lang="cs-CZ" smtClean="0"/>
              <a:t>(14th February)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412776"/>
            <a:ext cx="3235951" cy="21600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7689" y="3717032"/>
            <a:ext cx="3336126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804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5054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endParaRPr lang="cs-CZ"/>
          </a:p>
          <a:p>
            <a:pPr>
              <a:buFont typeface="Wingdings" pitchFamily="2" charset="2"/>
              <a:buChar char="Ø"/>
            </a:pPr>
            <a:r>
              <a:rPr lang="cs-CZ" smtClean="0"/>
              <a:t>Independence Day</a:t>
            </a:r>
          </a:p>
          <a:p>
            <a:pPr marL="0" indent="0">
              <a:buNone/>
            </a:pPr>
            <a:r>
              <a:rPr lang="cs-CZ" smtClean="0"/>
              <a:t>(4th July)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endParaRPr lang="cs-CZ"/>
          </a:p>
          <a:p>
            <a:pPr>
              <a:buFont typeface="Wingdings" pitchFamily="2" charset="2"/>
              <a:buChar char="Ø"/>
            </a:pPr>
            <a:r>
              <a:rPr lang="cs-CZ" smtClean="0"/>
              <a:t>Memorial Day</a:t>
            </a:r>
          </a:p>
          <a:p>
            <a:pPr marL="0" indent="0">
              <a:buNone/>
            </a:pPr>
            <a:r>
              <a:rPr lang="cs-CZ" smtClean="0"/>
              <a:t>(last Monday in May)</a:t>
            </a:r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4077072"/>
            <a:ext cx="3657600" cy="2432304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692696"/>
            <a:ext cx="2322000" cy="3096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6615" y="1484784"/>
            <a:ext cx="2352000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283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b="1" smtClean="0">
                <a:solidFill>
                  <a:srgbClr val="002060"/>
                </a:solidFill>
              </a:rPr>
              <a:t>T</a:t>
            </a:r>
            <a:r>
              <a:rPr lang="cs-CZ" sz="6600" b="1" smtClean="0">
                <a:solidFill>
                  <a:srgbClr val="FF0000"/>
                </a:solidFill>
              </a:rPr>
              <a:t>H</a:t>
            </a:r>
            <a:r>
              <a:rPr lang="cs-CZ" sz="6600" b="1" smtClean="0">
                <a:solidFill>
                  <a:srgbClr val="00B050"/>
                </a:solidFill>
              </a:rPr>
              <a:t>E</a:t>
            </a:r>
            <a:r>
              <a:rPr lang="cs-CZ" sz="6600" b="1" smtClean="0"/>
              <a:t> </a:t>
            </a:r>
            <a:r>
              <a:rPr lang="cs-CZ" sz="6600" b="1" smtClean="0">
                <a:solidFill>
                  <a:srgbClr val="7030A0"/>
                </a:solidFill>
              </a:rPr>
              <a:t>E</a:t>
            </a:r>
            <a:r>
              <a:rPr lang="cs-CZ" sz="6600" b="1" smtClean="0">
                <a:solidFill>
                  <a:srgbClr val="FFFF00"/>
                </a:solidFill>
              </a:rPr>
              <a:t>N</a:t>
            </a:r>
            <a:r>
              <a:rPr lang="cs-CZ" sz="6600" b="1" smtClean="0">
                <a:solidFill>
                  <a:srgbClr val="00B0F0"/>
                </a:solidFill>
              </a:rPr>
              <a:t>D</a:t>
            </a:r>
            <a:endParaRPr lang="cs-CZ" sz="6600" b="1">
              <a:solidFill>
                <a:srgbClr val="00B0F0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smtClean="0"/>
              <a:t>Zpracovala: Mgr. Dagmar Andrysová</a:t>
            </a:r>
          </a:p>
          <a:p>
            <a:pPr algn="l"/>
            <a:r>
              <a:rPr lang="cs-CZ" smtClean="0"/>
              <a:t>Zdroje: 	časopis Bridge</a:t>
            </a:r>
          </a:p>
          <a:p>
            <a:pPr algn="l"/>
            <a:r>
              <a:rPr lang="cs-CZ" smtClean="0"/>
              <a:t>		wikimeda commons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959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62</Words>
  <Application>Microsoft Office PowerPoint</Application>
  <PresentationFormat>Předvádění na obrazovce (4:3)</PresentationFormat>
  <Paragraphs>43</Paragraphs>
  <Slides>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Snímek 1</vt:lpstr>
      <vt:lpstr>AMERICAN AND BRITISH HOLIDAYS</vt:lpstr>
      <vt:lpstr>Christmas (25th December)</vt:lpstr>
      <vt:lpstr>Easter (March or April)</vt:lpstr>
      <vt:lpstr>Halloween (31st October)</vt:lpstr>
      <vt:lpstr>Thanksgiving (4th Thursday in November)</vt:lpstr>
      <vt:lpstr>Other holidays</vt:lpstr>
      <vt:lpstr>Snímek 8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Tomáš Řežáb</dc:creator>
  <cp:lastModifiedBy>hur</cp:lastModifiedBy>
  <cp:revision>17</cp:revision>
  <dcterms:created xsi:type="dcterms:W3CDTF">2012-04-12T06:14:10Z</dcterms:created>
  <dcterms:modified xsi:type="dcterms:W3CDTF">2013-06-18T10:06:01Z</dcterms:modified>
</cp:coreProperties>
</file>